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9" r:id="rId4"/>
    <p:sldId id="270" r:id="rId5"/>
    <p:sldId id="271" r:id="rId6"/>
    <p:sldId id="272" r:id="rId7"/>
    <p:sldId id="304" r:id="rId8"/>
    <p:sldId id="263" r:id="rId9"/>
    <p:sldId id="264" r:id="rId10"/>
    <p:sldId id="262" r:id="rId11"/>
    <p:sldId id="266" r:id="rId12"/>
    <p:sldId id="273" r:id="rId13"/>
    <p:sldId id="274" r:id="rId14"/>
    <p:sldId id="275" r:id="rId15"/>
    <p:sldId id="276" r:id="rId16"/>
    <p:sldId id="293" r:id="rId17"/>
    <p:sldId id="296" r:id="rId18"/>
    <p:sldId id="313" r:id="rId19"/>
    <p:sldId id="300" r:id="rId20"/>
    <p:sldId id="292" r:id="rId21"/>
    <p:sldId id="281" r:id="rId22"/>
    <p:sldId id="295" r:id="rId23"/>
    <p:sldId id="283" r:id="rId24"/>
    <p:sldId id="294" r:id="rId25"/>
    <p:sldId id="297" r:id="rId26"/>
    <p:sldId id="306" r:id="rId27"/>
    <p:sldId id="302" r:id="rId28"/>
    <p:sldId id="309" r:id="rId29"/>
    <p:sldId id="286" r:id="rId30"/>
    <p:sldId id="314" r:id="rId31"/>
    <p:sldId id="287" r:id="rId32"/>
    <p:sldId id="288" r:id="rId33"/>
    <p:sldId id="289" r:id="rId34"/>
    <p:sldId id="290" r:id="rId35"/>
    <p:sldId id="310" r:id="rId3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72" d="100"/>
          <a:sy n="72"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CF175-E3ED-4EC2-96C0-8FDCD7D344B6}"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DBEB6054-E3BF-4C18-97C5-96E218B810DB}">
      <dgm:prSet/>
      <dgm:spPr/>
      <dgm:t>
        <a:bodyPr/>
        <a:lstStyle/>
        <a:p>
          <a:pPr>
            <a:defRPr b="1"/>
          </a:pPr>
          <a:r>
            <a:rPr lang="es-MX" noProof="0" dirty="0"/>
            <a:t>1930</a:t>
          </a:r>
        </a:p>
      </dgm:t>
    </dgm:pt>
    <dgm:pt modelId="{4EFC5FF8-8436-4D90-BCAE-74E2F7E3B0F5}" type="parTrans" cxnId="{1DB88258-BFC9-48D7-BF6A-7E96389A8215}">
      <dgm:prSet/>
      <dgm:spPr/>
      <dgm:t>
        <a:bodyPr/>
        <a:lstStyle/>
        <a:p>
          <a:endParaRPr lang="es-MX" noProof="0" dirty="0"/>
        </a:p>
      </dgm:t>
    </dgm:pt>
    <dgm:pt modelId="{EF185B98-4868-4ABB-9F1F-BA296040D37A}" type="sibTrans" cxnId="{1DB88258-BFC9-48D7-BF6A-7E96389A8215}">
      <dgm:prSet/>
      <dgm:spPr/>
      <dgm:t>
        <a:bodyPr/>
        <a:lstStyle/>
        <a:p>
          <a:endParaRPr lang="es-MX" noProof="0" dirty="0"/>
        </a:p>
      </dgm:t>
    </dgm:pt>
    <dgm:pt modelId="{599C4FE5-D0FD-4AEF-AC2A-80BF580821C9}">
      <dgm:prSet custT="1"/>
      <dgm:spPr/>
      <dgm:t>
        <a:bodyPr/>
        <a:lstStyle/>
        <a:p>
          <a:r>
            <a:rPr lang="es-MX" sz="1600" b="1" noProof="0" dirty="0">
              <a:latin typeface="Bahnschrift Light SemiCondensed" panose="020B0502040204020203" pitchFamily="34" charset="0"/>
            </a:rPr>
            <a:t>Postura racionalista de la geografía</a:t>
          </a:r>
        </a:p>
      </dgm:t>
    </dgm:pt>
    <dgm:pt modelId="{2DE1EDB6-B937-428B-BB82-8CABF8576C9E}" type="parTrans" cxnId="{D45DE575-EC47-4180-B912-2B63BF4F2E32}">
      <dgm:prSet/>
      <dgm:spPr/>
      <dgm:t>
        <a:bodyPr/>
        <a:lstStyle/>
        <a:p>
          <a:endParaRPr lang="es-MX" noProof="0" dirty="0"/>
        </a:p>
      </dgm:t>
    </dgm:pt>
    <dgm:pt modelId="{26ED9FA1-30F0-4828-BBBB-9996C60430C7}" type="sibTrans" cxnId="{D45DE575-EC47-4180-B912-2B63BF4F2E32}">
      <dgm:prSet/>
      <dgm:spPr/>
      <dgm:t>
        <a:bodyPr/>
        <a:lstStyle/>
        <a:p>
          <a:endParaRPr lang="es-MX" noProof="0" dirty="0"/>
        </a:p>
      </dgm:t>
    </dgm:pt>
    <dgm:pt modelId="{C8F53A45-A7CF-4BB7-857A-531BBA959B4E}">
      <dgm:prSet custT="1"/>
      <dgm:spPr/>
      <dgm:t>
        <a:bodyPr/>
        <a:lstStyle/>
        <a:p>
          <a:r>
            <a:rPr lang="es-MX" sz="1600" noProof="0" dirty="0">
              <a:latin typeface="Bahnschrift Light SemiCondensed" panose="020B0502040204020203" pitchFamily="34" charset="0"/>
            </a:rPr>
            <a:t>Aparición del concepto de área.</a:t>
          </a:r>
        </a:p>
      </dgm:t>
    </dgm:pt>
    <dgm:pt modelId="{5793C9CA-8130-4B16-89E5-0AF55CB680CF}" type="parTrans" cxnId="{8101106D-2677-45DE-902E-7F0D0CB5B87E}">
      <dgm:prSet/>
      <dgm:spPr/>
      <dgm:t>
        <a:bodyPr/>
        <a:lstStyle/>
        <a:p>
          <a:endParaRPr lang="es-MX" noProof="0" dirty="0"/>
        </a:p>
      </dgm:t>
    </dgm:pt>
    <dgm:pt modelId="{D4EF02A3-A320-4F87-ADC6-04065EAF9350}" type="sibTrans" cxnId="{8101106D-2677-45DE-902E-7F0D0CB5B87E}">
      <dgm:prSet/>
      <dgm:spPr/>
      <dgm:t>
        <a:bodyPr/>
        <a:lstStyle/>
        <a:p>
          <a:endParaRPr lang="es-MX" noProof="0" dirty="0"/>
        </a:p>
      </dgm:t>
    </dgm:pt>
    <dgm:pt modelId="{03181D81-3224-4082-8B40-A6CBC934C3C3}">
      <dgm:prSet custT="1"/>
      <dgm:spPr/>
      <dgm:t>
        <a:bodyPr/>
        <a:lstStyle/>
        <a:p>
          <a:r>
            <a:rPr lang="es-MX" sz="1600" noProof="0" dirty="0">
              <a:latin typeface="Bahnschrift Light SemiCondensed" panose="020B0502040204020203" pitchFamily="34" charset="0"/>
            </a:rPr>
            <a:t>La región no se considera una realidad objetiva sino que se construye a través de procedimientos intelectuales</a:t>
          </a:r>
        </a:p>
      </dgm:t>
    </dgm:pt>
    <dgm:pt modelId="{86E57507-BCC1-4DA1-8D9B-A81F56A48199}" type="parTrans" cxnId="{61267635-E22B-49C7-A154-5995D9CD488F}">
      <dgm:prSet/>
      <dgm:spPr/>
      <dgm:t>
        <a:bodyPr/>
        <a:lstStyle/>
        <a:p>
          <a:endParaRPr lang="es-MX" noProof="0" dirty="0"/>
        </a:p>
      </dgm:t>
    </dgm:pt>
    <dgm:pt modelId="{48AB8F2B-CA21-4A4B-A7AF-61666853B4E1}" type="sibTrans" cxnId="{61267635-E22B-49C7-A154-5995D9CD488F}">
      <dgm:prSet/>
      <dgm:spPr/>
      <dgm:t>
        <a:bodyPr/>
        <a:lstStyle/>
        <a:p>
          <a:endParaRPr lang="es-MX" noProof="0" dirty="0"/>
        </a:p>
      </dgm:t>
    </dgm:pt>
    <dgm:pt modelId="{D8444441-8B9B-457E-8648-882B09AB7EC8}">
      <dgm:prSet/>
      <dgm:spPr/>
      <dgm:t>
        <a:bodyPr/>
        <a:lstStyle/>
        <a:p>
          <a:pPr>
            <a:defRPr b="1"/>
          </a:pPr>
          <a:r>
            <a:rPr lang="es-MX" noProof="0" dirty="0"/>
            <a:t>1950</a:t>
          </a:r>
        </a:p>
      </dgm:t>
    </dgm:pt>
    <dgm:pt modelId="{9EDAF5AA-6BAA-4C5A-B8B6-328D3B5BED1E}" type="parTrans" cxnId="{C2BF5E86-ECD4-47EF-BBF2-C0CCBD601528}">
      <dgm:prSet/>
      <dgm:spPr/>
      <dgm:t>
        <a:bodyPr/>
        <a:lstStyle/>
        <a:p>
          <a:endParaRPr lang="es-MX" noProof="0" dirty="0"/>
        </a:p>
      </dgm:t>
    </dgm:pt>
    <dgm:pt modelId="{518A9B3F-2973-43F3-BDDE-9531599C6A7B}" type="sibTrans" cxnId="{C2BF5E86-ECD4-47EF-BBF2-C0CCBD601528}">
      <dgm:prSet/>
      <dgm:spPr/>
      <dgm:t>
        <a:bodyPr/>
        <a:lstStyle/>
        <a:p>
          <a:endParaRPr lang="es-MX" noProof="0" dirty="0"/>
        </a:p>
      </dgm:t>
    </dgm:pt>
    <dgm:pt modelId="{344BE673-5B68-4659-AB3C-7FAC0734C511}">
      <dgm:prSet custT="1"/>
      <dgm:spPr/>
      <dgm:t>
        <a:bodyPr/>
        <a:lstStyle/>
        <a:p>
          <a:r>
            <a:rPr lang="es-MX" sz="1600" b="1" noProof="0" dirty="0">
              <a:latin typeface="Bahnschrift Light SemiCondensed" panose="020B0502040204020203" pitchFamily="34" charset="0"/>
            </a:rPr>
            <a:t>Reconstrucción territorial (postguerra)</a:t>
          </a:r>
        </a:p>
      </dgm:t>
    </dgm:pt>
    <dgm:pt modelId="{FB7E5583-6A00-40E1-A0EE-2ED05C91D5EC}" type="parTrans" cxnId="{B4033700-416F-4877-A684-AA9C1209B452}">
      <dgm:prSet/>
      <dgm:spPr/>
      <dgm:t>
        <a:bodyPr/>
        <a:lstStyle/>
        <a:p>
          <a:endParaRPr lang="es-MX" noProof="0" dirty="0"/>
        </a:p>
      </dgm:t>
    </dgm:pt>
    <dgm:pt modelId="{3D4C418A-427E-4B53-A1DE-F869AF257FDC}" type="sibTrans" cxnId="{B4033700-416F-4877-A684-AA9C1209B452}">
      <dgm:prSet/>
      <dgm:spPr/>
      <dgm:t>
        <a:bodyPr/>
        <a:lstStyle/>
        <a:p>
          <a:endParaRPr lang="es-MX" noProof="0" dirty="0"/>
        </a:p>
      </dgm:t>
    </dgm:pt>
    <dgm:pt modelId="{400E6C5F-3000-401C-98B4-8C55E4D83C2F}">
      <dgm:prSet custT="1"/>
      <dgm:spPr/>
      <dgm:t>
        <a:bodyPr/>
        <a:lstStyle/>
        <a:p>
          <a:r>
            <a:rPr lang="es-MX" sz="1600" noProof="0" dirty="0">
              <a:latin typeface="Bahnschrift Light SemiCondensed" panose="020B0502040204020203" pitchFamily="34" charset="0"/>
            </a:rPr>
            <a:t>Es el momento de aparición de la llamada Geografía Cuantitativa.</a:t>
          </a:r>
        </a:p>
      </dgm:t>
    </dgm:pt>
    <dgm:pt modelId="{56ECD2E1-CEA3-43E2-862F-2DD5D44EAEAB}" type="parTrans" cxnId="{E78689F6-8D3F-4E24-8011-96E4CF8705F7}">
      <dgm:prSet/>
      <dgm:spPr/>
      <dgm:t>
        <a:bodyPr/>
        <a:lstStyle/>
        <a:p>
          <a:endParaRPr lang="es-MX" noProof="0" dirty="0"/>
        </a:p>
      </dgm:t>
    </dgm:pt>
    <dgm:pt modelId="{26FBE4C0-AF57-435D-8807-2E631F096EA5}" type="sibTrans" cxnId="{E78689F6-8D3F-4E24-8011-96E4CF8705F7}">
      <dgm:prSet/>
      <dgm:spPr/>
      <dgm:t>
        <a:bodyPr/>
        <a:lstStyle/>
        <a:p>
          <a:endParaRPr lang="es-MX" noProof="0" dirty="0"/>
        </a:p>
      </dgm:t>
    </dgm:pt>
    <dgm:pt modelId="{6FA6F4DC-A526-404F-A462-90A5D87D4564}">
      <dgm:prSet custT="1"/>
      <dgm:spPr/>
      <dgm:t>
        <a:bodyPr/>
        <a:lstStyle/>
        <a:p>
          <a:r>
            <a:rPr lang="es-MX" sz="1600" noProof="0" dirty="0">
              <a:latin typeface="Bahnschrift Light SemiCondensed" panose="020B0502040204020203" pitchFamily="34" charset="0"/>
            </a:rPr>
            <a:t>El concepto de área se sustituye por el de unidad espacial y la construcción regional utiliza métodos matemáticos.</a:t>
          </a:r>
        </a:p>
      </dgm:t>
    </dgm:pt>
    <dgm:pt modelId="{E1D14029-C176-415F-B0B6-06E255333E2E}" type="parTrans" cxnId="{B536FAE7-544A-40D5-B9AD-9487E3024592}">
      <dgm:prSet/>
      <dgm:spPr/>
      <dgm:t>
        <a:bodyPr/>
        <a:lstStyle/>
        <a:p>
          <a:endParaRPr lang="es-MX" noProof="0" dirty="0"/>
        </a:p>
      </dgm:t>
    </dgm:pt>
    <dgm:pt modelId="{F8BADDE3-A22D-4EA3-B2CA-4E2515D7A013}" type="sibTrans" cxnId="{B536FAE7-544A-40D5-B9AD-9487E3024592}">
      <dgm:prSet/>
      <dgm:spPr/>
      <dgm:t>
        <a:bodyPr/>
        <a:lstStyle/>
        <a:p>
          <a:endParaRPr lang="es-MX" noProof="0" dirty="0"/>
        </a:p>
      </dgm:t>
    </dgm:pt>
    <dgm:pt modelId="{E3E91FF9-48F3-4A83-B2C1-2193CE511168}">
      <dgm:prSet/>
      <dgm:spPr/>
      <dgm:t>
        <a:bodyPr/>
        <a:lstStyle/>
        <a:p>
          <a:pPr>
            <a:defRPr b="1"/>
          </a:pPr>
          <a:r>
            <a:rPr lang="es-MX" noProof="0" dirty="0"/>
            <a:t>1980</a:t>
          </a:r>
        </a:p>
      </dgm:t>
    </dgm:pt>
    <dgm:pt modelId="{352B82D1-4F38-45CF-8BDC-E3E2B0A44B69}" type="parTrans" cxnId="{C135D4FE-CC1A-4F17-AD7C-84FE55B3DDF5}">
      <dgm:prSet/>
      <dgm:spPr/>
      <dgm:t>
        <a:bodyPr/>
        <a:lstStyle/>
        <a:p>
          <a:endParaRPr lang="es-MX" noProof="0" dirty="0"/>
        </a:p>
      </dgm:t>
    </dgm:pt>
    <dgm:pt modelId="{28EC89D2-9C2B-4D58-BD28-7C788A3E0921}" type="sibTrans" cxnId="{C135D4FE-CC1A-4F17-AD7C-84FE55B3DDF5}">
      <dgm:prSet/>
      <dgm:spPr/>
      <dgm:t>
        <a:bodyPr/>
        <a:lstStyle/>
        <a:p>
          <a:endParaRPr lang="es-MX" noProof="0" dirty="0"/>
        </a:p>
      </dgm:t>
    </dgm:pt>
    <dgm:pt modelId="{A8B44ACC-635E-4701-8120-BC522E8E38B9}">
      <dgm:prSet custT="1"/>
      <dgm:spPr/>
      <dgm:t>
        <a:bodyPr/>
        <a:lstStyle/>
        <a:p>
          <a:r>
            <a:rPr lang="es-MX" sz="1600" b="1" noProof="0" dirty="0">
              <a:latin typeface="Bahnschrift Light SemiCondensed" panose="020B0502040204020203" pitchFamily="34" charset="0"/>
            </a:rPr>
            <a:t>Automatización digital</a:t>
          </a:r>
        </a:p>
      </dgm:t>
    </dgm:pt>
    <dgm:pt modelId="{E226C6B0-488F-4E5D-BC53-EDE3F68A6C6E}" type="parTrans" cxnId="{67EA671F-46AC-4974-9515-28AF67C41DDC}">
      <dgm:prSet/>
      <dgm:spPr/>
      <dgm:t>
        <a:bodyPr/>
        <a:lstStyle/>
        <a:p>
          <a:endParaRPr lang="es-MX" noProof="0" dirty="0"/>
        </a:p>
      </dgm:t>
    </dgm:pt>
    <dgm:pt modelId="{08FF85E9-8ECB-4D5D-9A3D-895EACBE4BBA}" type="sibTrans" cxnId="{67EA671F-46AC-4974-9515-28AF67C41DDC}">
      <dgm:prSet/>
      <dgm:spPr/>
      <dgm:t>
        <a:bodyPr/>
        <a:lstStyle/>
        <a:p>
          <a:endParaRPr lang="es-MX" noProof="0" dirty="0"/>
        </a:p>
      </dgm:t>
    </dgm:pt>
    <dgm:pt modelId="{8799F6D1-15DE-43E4-9E57-938150105087}">
      <dgm:prSet custT="1"/>
      <dgm:spPr/>
      <dgm:t>
        <a:bodyPr/>
        <a:lstStyle/>
        <a:p>
          <a:r>
            <a:rPr lang="es-MX" sz="1600" noProof="0" dirty="0">
              <a:latin typeface="Bahnschrift Light SemiCondensed" panose="020B0502040204020203" pitchFamily="34" charset="0"/>
            </a:rPr>
            <a:t>Geografía Automatizada: Esta rama de la Geografía se produce por los notables adelantos tecnológicos de la computación que han sido incorporados por la Geografía para brindar una nueva visión del mundo</a:t>
          </a:r>
        </a:p>
      </dgm:t>
    </dgm:pt>
    <dgm:pt modelId="{887E3858-F5F3-4768-B112-9428298CEDC5}" type="parTrans" cxnId="{5D0F8933-E834-409D-9C56-6712FB231527}">
      <dgm:prSet/>
      <dgm:spPr/>
      <dgm:t>
        <a:bodyPr/>
        <a:lstStyle/>
        <a:p>
          <a:endParaRPr lang="es-MX" noProof="0" dirty="0"/>
        </a:p>
      </dgm:t>
    </dgm:pt>
    <dgm:pt modelId="{379D1B53-A0E5-432E-8A60-5EA6E00CA8F3}" type="sibTrans" cxnId="{5D0F8933-E834-409D-9C56-6712FB231527}">
      <dgm:prSet/>
      <dgm:spPr/>
      <dgm:t>
        <a:bodyPr/>
        <a:lstStyle/>
        <a:p>
          <a:endParaRPr lang="es-MX" noProof="0" dirty="0"/>
        </a:p>
      </dgm:t>
    </dgm:pt>
    <dgm:pt modelId="{489E2B69-B2AD-44A7-BDEC-D2B9CFCD96D3}" type="pres">
      <dgm:prSet presAssocID="{AFDCF175-E3ED-4EC2-96C0-8FDCD7D344B6}" presName="root" presStyleCnt="0">
        <dgm:presLayoutVars>
          <dgm:chMax/>
          <dgm:chPref/>
          <dgm:animLvl val="lvl"/>
        </dgm:presLayoutVars>
      </dgm:prSet>
      <dgm:spPr/>
    </dgm:pt>
    <dgm:pt modelId="{47838526-DA0E-4501-AF58-0B20D5D8E309}" type="pres">
      <dgm:prSet presAssocID="{AFDCF175-E3ED-4EC2-96C0-8FDCD7D344B6}" presName="divider" presStyleLbl="node1" presStyleIdx="0" presStyleCnt="1"/>
      <dgm:spPr/>
    </dgm:pt>
    <dgm:pt modelId="{227BBD35-A07F-4AE3-8D2A-0DAF5677F3D0}" type="pres">
      <dgm:prSet presAssocID="{AFDCF175-E3ED-4EC2-96C0-8FDCD7D344B6}" presName="nodes" presStyleCnt="0">
        <dgm:presLayoutVars>
          <dgm:chMax/>
          <dgm:chPref/>
          <dgm:animLvl val="lvl"/>
        </dgm:presLayoutVars>
      </dgm:prSet>
      <dgm:spPr/>
    </dgm:pt>
    <dgm:pt modelId="{46C20D44-F33F-407A-9F3A-CF5A44A02314}" type="pres">
      <dgm:prSet presAssocID="{DBEB6054-E3BF-4C18-97C5-96E218B810DB}" presName="composite" presStyleCnt="0"/>
      <dgm:spPr/>
    </dgm:pt>
    <dgm:pt modelId="{A6FC6439-7BAB-4B4D-A4A7-63558DC052AF}" type="pres">
      <dgm:prSet presAssocID="{DBEB6054-E3BF-4C18-97C5-96E218B810DB}" presName="L1TextContainer" presStyleLbl="revTx" presStyleIdx="0" presStyleCnt="3">
        <dgm:presLayoutVars>
          <dgm:chMax val="1"/>
          <dgm:chPref val="1"/>
          <dgm:bulletEnabled val="1"/>
        </dgm:presLayoutVars>
      </dgm:prSet>
      <dgm:spPr/>
    </dgm:pt>
    <dgm:pt modelId="{5D08FA3C-A3B5-4476-967B-AB03DEE94CA6}" type="pres">
      <dgm:prSet presAssocID="{DBEB6054-E3BF-4C18-97C5-96E218B810DB}" presName="L2TextContainerWrapper" presStyleCnt="0">
        <dgm:presLayoutVars>
          <dgm:chMax val="0"/>
          <dgm:chPref val="0"/>
          <dgm:bulletEnabled val="1"/>
        </dgm:presLayoutVars>
      </dgm:prSet>
      <dgm:spPr/>
    </dgm:pt>
    <dgm:pt modelId="{68506BDC-540C-44EE-A9FC-89BE34525413}" type="pres">
      <dgm:prSet presAssocID="{DBEB6054-E3BF-4C18-97C5-96E218B810DB}" presName="L2TextContainer" presStyleLbl="bgAccFollowNode1" presStyleIdx="0" presStyleCnt="3" custScaleX="120949" custScaleY="160486"/>
      <dgm:spPr/>
    </dgm:pt>
    <dgm:pt modelId="{DBE4FE1D-8D69-4044-B1AF-B3BD669E7C2D}" type="pres">
      <dgm:prSet presAssocID="{DBEB6054-E3BF-4C18-97C5-96E218B810DB}" presName="FlexibleEmptyPlaceHolder" presStyleCnt="0"/>
      <dgm:spPr/>
    </dgm:pt>
    <dgm:pt modelId="{D43759DC-1452-47F7-B0DA-63793D46591A}" type="pres">
      <dgm:prSet presAssocID="{DBEB6054-E3BF-4C18-97C5-96E218B810DB}" presName="ConnectLine" presStyleLbl="alignNode1" presStyleIdx="0" presStyleCnt="3" custLinFactNeighborX="30239" custLinFactNeighborY="4483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3658F37-A118-4B01-AF55-D0CFF5505209}" type="pres">
      <dgm:prSet presAssocID="{DBEB6054-E3BF-4C18-97C5-96E218B810DB}" presName="ConnectorPoint" presStyleLbl="fgAcc1" presStyleIdx="0" presStyleCnt="3"/>
      <dgm:spPr>
        <a:solidFill>
          <a:schemeClr val="lt1">
            <a:alpha val="90000"/>
            <a:hueOff val="0"/>
            <a:satOff val="0"/>
            <a:lumOff val="0"/>
            <a:alphaOff val="0"/>
          </a:schemeClr>
        </a:solidFill>
        <a:ln w="12700" cap="flat" cmpd="sng" algn="ctr">
          <a:noFill/>
          <a:prstDash val="solid"/>
          <a:miter lim="800000"/>
        </a:ln>
        <a:effectLst/>
      </dgm:spPr>
    </dgm:pt>
    <dgm:pt modelId="{262FCD3F-603D-48A0-9C50-837C915728A5}" type="pres">
      <dgm:prSet presAssocID="{DBEB6054-E3BF-4C18-97C5-96E218B810DB}" presName="EmptyPlaceHolder" presStyleCnt="0"/>
      <dgm:spPr/>
    </dgm:pt>
    <dgm:pt modelId="{CE4463D8-A4F8-46C6-AC0C-48C3141B0461}" type="pres">
      <dgm:prSet presAssocID="{EF185B98-4868-4ABB-9F1F-BA296040D37A}" presName="spaceBetweenRectangles" presStyleCnt="0"/>
      <dgm:spPr/>
    </dgm:pt>
    <dgm:pt modelId="{F08BDC05-208D-4642-A61C-141AD426F02F}" type="pres">
      <dgm:prSet presAssocID="{D8444441-8B9B-457E-8648-882B09AB7EC8}" presName="composite" presStyleCnt="0"/>
      <dgm:spPr/>
    </dgm:pt>
    <dgm:pt modelId="{1B9DE712-FDA9-4373-B9D4-0DF5BBB4FCF4}" type="pres">
      <dgm:prSet presAssocID="{D8444441-8B9B-457E-8648-882B09AB7EC8}" presName="L1TextContainer" presStyleLbl="revTx" presStyleIdx="1" presStyleCnt="3">
        <dgm:presLayoutVars>
          <dgm:chMax val="1"/>
          <dgm:chPref val="1"/>
          <dgm:bulletEnabled val="1"/>
        </dgm:presLayoutVars>
      </dgm:prSet>
      <dgm:spPr/>
    </dgm:pt>
    <dgm:pt modelId="{3E11BA8E-C587-4A49-9ED8-D4A01BD39F4B}" type="pres">
      <dgm:prSet presAssocID="{D8444441-8B9B-457E-8648-882B09AB7EC8}" presName="L2TextContainerWrapper" presStyleCnt="0">
        <dgm:presLayoutVars>
          <dgm:chMax val="0"/>
          <dgm:chPref val="0"/>
          <dgm:bulletEnabled val="1"/>
        </dgm:presLayoutVars>
      </dgm:prSet>
      <dgm:spPr/>
    </dgm:pt>
    <dgm:pt modelId="{A3770E32-ABCF-478A-B7B0-777A085A7B5F}" type="pres">
      <dgm:prSet presAssocID="{D8444441-8B9B-457E-8648-882B09AB7EC8}" presName="L2TextContainer" presStyleLbl="bgAccFollowNode1" presStyleIdx="1" presStyleCnt="3" custScaleX="192427" custScaleY="279688" custLinFactNeighborX="-408" custLinFactNeighborY="5729"/>
      <dgm:spPr/>
    </dgm:pt>
    <dgm:pt modelId="{9D5A648E-F5F7-40A6-B415-EEA028868A39}" type="pres">
      <dgm:prSet presAssocID="{D8444441-8B9B-457E-8648-882B09AB7EC8}" presName="FlexibleEmptyPlaceHolder" presStyleCnt="0"/>
      <dgm:spPr/>
    </dgm:pt>
    <dgm:pt modelId="{6B3C31FB-8CCF-4B4F-8CCB-2AF7AF0D4F99}" type="pres">
      <dgm:prSet presAssocID="{D8444441-8B9B-457E-8648-882B09AB7EC8}" presName="ConnectLine" presStyleLbl="alignNode1" presStyleIdx="1" presStyleCnt="3"/>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556E5B8-6FB9-454C-B0A0-DFF30620E37D}" type="pres">
      <dgm:prSet presAssocID="{D8444441-8B9B-457E-8648-882B09AB7EC8}" presName="ConnectorPoint" presStyleLbl="fgAcc1" presStyleIdx="1" presStyleCnt="3" custLinFactY="300000" custLinFactNeighborX="20769" custLinFactNeighborY="328515"/>
      <dgm:spPr>
        <a:solidFill>
          <a:schemeClr val="lt1">
            <a:alpha val="90000"/>
            <a:hueOff val="0"/>
            <a:satOff val="0"/>
            <a:lumOff val="0"/>
            <a:alphaOff val="0"/>
          </a:schemeClr>
        </a:solidFill>
        <a:ln w="12700" cap="flat" cmpd="sng" algn="ctr">
          <a:noFill/>
          <a:prstDash val="solid"/>
          <a:miter lim="800000"/>
        </a:ln>
        <a:effectLst/>
      </dgm:spPr>
    </dgm:pt>
    <dgm:pt modelId="{1FEA2CBC-373C-4000-9719-E01835845283}" type="pres">
      <dgm:prSet presAssocID="{D8444441-8B9B-457E-8648-882B09AB7EC8}" presName="EmptyPlaceHolder" presStyleCnt="0"/>
      <dgm:spPr/>
    </dgm:pt>
    <dgm:pt modelId="{C135108F-6C26-424B-A7F0-54617FA275CE}" type="pres">
      <dgm:prSet presAssocID="{518A9B3F-2973-43F3-BDDE-9531599C6A7B}" presName="spaceBetweenRectangles" presStyleCnt="0"/>
      <dgm:spPr/>
    </dgm:pt>
    <dgm:pt modelId="{B4167D6F-136C-4889-9ADF-7BE23D66944D}" type="pres">
      <dgm:prSet presAssocID="{E3E91FF9-48F3-4A83-B2C1-2193CE511168}" presName="composite" presStyleCnt="0"/>
      <dgm:spPr/>
    </dgm:pt>
    <dgm:pt modelId="{6A3A8EA6-AFA5-44A0-9AEF-E73DDDE3BC5B}" type="pres">
      <dgm:prSet presAssocID="{E3E91FF9-48F3-4A83-B2C1-2193CE511168}" presName="L1TextContainer" presStyleLbl="revTx" presStyleIdx="2" presStyleCnt="3">
        <dgm:presLayoutVars>
          <dgm:chMax val="1"/>
          <dgm:chPref val="1"/>
          <dgm:bulletEnabled val="1"/>
        </dgm:presLayoutVars>
      </dgm:prSet>
      <dgm:spPr/>
    </dgm:pt>
    <dgm:pt modelId="{D6326BD7-00F5-4431-8250-6A4486E60165}" type="pres">
      <dgm:prSet presAssocID="{E3E91FF9-48F3-4A83-B2C1-2193CE511168}" presName="L2TextContainerWrapper" presStyleCnt="0">
        <dgm:presLayoutVars>
          <dgm:chMax val="0"/>
          <dgm:chPref val="0"/>
          <dgm:bulletEnabled val="1"/>
        </dgm:presLayoutVars>
      </dgm:prSet>
      <dgm:spPr/>
    </dgm:pt>
    <dgm:pt modelId="{C63DD44F-099F-4FA3-BA7B-8E97A52278B8}" type="pres">
      <dgm:prSet presAssocID="{E3E91FF9-48F3-4A83-B2C1-2193CE511168}" presName="L2TextContainer" presStyleLbl="bgAccFollowNode1" presStyleIdx="2" presStyleCnt="3" custScaleX="133282" custScaleY="163728" custLinFactNeighborX="19061" custLinFactNeighborY="-3104"/>
      <dgm:spPr/>
    </dgm:pt>
    <dgm:pt modelId="{93E6A597-9993-482C-A903-29C894C112CC}" type="pres">
      <dgm:prSet presAssocID="{E3E91FF9-48F3-4A83-B2C1-2193CE511168}" presName="FlexibleEmptyPlaceHolder" presStyleCnt="0"/>
      <dgm:spPr/>
    </dgm:pt>
    <dgm:pt modelId="{2FB94938-F757-467D-8050-237732020590}" type="pres">
      <dgm:prSet presAssocID="{E3E91FF9-48F3-4A83-B2C1-2193CE511168}" presName="ConnectLine" presStyleLbl="alignNode1" presStyleIdx="2" presStyleCnt="3" custLinFactNeighborX="60478" custLinFactNeighborY="40723"/>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81E13E1-346C-4E59-AEBF-36D2BE98C640}" type="pres">
      <dgm:prSet presAssocID="{E3E91FF9-48F3-4A83-B2C1-2193CE511168}" presName="ConnectorPoint"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75620C6B-5577-4188-9F53-FB535614B86B}" type="pres">
      <dgm:prSet presAssocID="{E3E91FF9-48F3-4A83-B2C1-2193CE511168}" presName="EmptyPlaceHolder" presStyleCnt="0"/>
      <dgm:spPr/>
    </dgm:pt>
  </dgm:ptLst>
  <dgm:cxnLst>
    <dgm:cxn modelId="{B4033700-416F-4877-A684-AA9C1209B452}" srcId="{D8444441-8B9B-457E-8648-882B09AB7EC8}" destId="{344BE673-5B68-4659-AB3C-7FAC0734C511}" srcOrd="0" destOrd="0" parTransId="{FB7E5583-6A00-40E1-A0EE-2ED05C91D5EC}" sibTransId="{3D4C418A-427E-4B53-A1DE-F869AF257FDC}"/>
    <dgm:cxn modelId="{5D71FB09-4D4D-4AC5-A67F-CC7590E08023}" type="presOf" srcId="{344BE673-5B68-4659-AB3C-7FAC0734C511}" destId="{A3770E32-ABCF-478A-B7B0-777A085A7B5F}" srcOrd="0" destOrd="0" presId="urn:microsoft.com/office/officeart/2017/3/layout/HorizontalPathTimeline"/>
    <dgm:cxn modelId="{67EA671F-46AC-4974-9515-28AF67C41DDC}" srcId="{E3E91FF9-48F3-4A83-B2C1-2193CE511168}" destId="{A8B44ACC-635E-4701-8120-BC522E8E38B9}" srcOrd="0" destOrd="0" parTransId="{E226C6B0-488F-4E5D-BC53-EDE3F68A6C6E}" sibTransId="{08FF85E9-8ECB-4D5D-9A3D-895EACBE4BBA}"/>
    <dgm:cxn modelId="{05539927-BF76-43F2-BFCC-4747B66B60F0}" type="presOf" srcId="{E3E91FF9-48F3-4A83-B2C1-2193CE511168}" destId="{6A3A8EA6-AFA5-44A0-9AEF-E73DDDE3BC5B}" srcOrd="0" destOrd="0" presId="urn:microsoft.com/office/officeart/2017/3/layout/HorizontalPathTimeline"/>
    <dgm:cxn modelId="{5D0F8933-E834-409D-9C56-6712FB231527}" srcId="{A8B44ACC-635E-4701-8120-BC522E8E38B9}" destId="{8799F6D1-15DE-43E4-9E57-938150105087}" srcOrd="0" destOrd="0" parTransId="{887E3858-F5F3-4768-B112-9428298CEDC5}" sibTransId="{379D1B53-A0E5-432E-8A60-5EA6E00CA8F3}"/>
    <dgm:cxn modelId="{61267635-E22B-49C7-A154-5995D9CD488F}" srcId="{599C4FE5-D0FD-4AEF-AC2A-80BF580821C9}" destId="{03181D81-3224-4082-8B40-A6CBC934C3C3}" srcOrd="1" destOrd="0" parTransId="{86E57507-BCC1-4DA1-8D9B-A81F56A48199}" sibTransId="{48AB8F2B-CA21-4A4B-A7AF-61666853B4E1}"/>
    <dgm:cxn modelId="{441B7D67-0E78-4701-830E-9350EEAABA40}" type="presOf" srcId="{599C4FE5-D0FD-4AEF-AC2A-80BF580821C9}" destId="{68506BDC-540C-44EE-A9FC-89BE34525413}" srcOrd="0" destOrd="0" presId="urn:microsoft.com/office/officeart/2017/3/layout/HorizontalPathTimeline"/>
    <dgm:cxn modelId="{8101106D-2677-45DE-902E-7F0D0CB5B87E}" srcId="{599C4FE5-D0FD-4AEF-AC2A-80BF580821C9}" destId="{C8F53A45-A7CF-4BB7-857A-531BBA959B4E}" srcOrd="0" destOrd="0" parTransId="{5793C9CA-8130-4B16-89E5-0AF55CB680CF}" sibTransId="{D4EF02A3-A320-4F87-ADC6-04065EAF9350}"/>
    <dgm:cxn modelId="{D45DE575-EC47-4180-B912-2B63BF4F2E32}" srcId="{DBEB6054-E3BF-4C18-97C5-96E218B810DB}" destId="{599C4FE5-D0FD-4AEF-AC2A-80BF580821C9}" srcOrd="0" destOrd="0" parTransId="{2DE1EDB6-B937-428B-BB82-8CABF8576C9E}" sibTransId="{26ED9FA1-30F0-4828-BBBB-9996C60430C7}"/>
    <dgm:cxn modelId="{381C6677-C4E4-44C5-93D5-12C08B7432E0}" type="presOf" srcId="{400E6C5F-3000-401C-98B4-8C55E4D83C2F}" destId="{A3770E32-ABCF-478A-B7B0-777A085A7B5F}" srcOrd="0" destOrd="1" presId="urn:microsoft.com/office/officeart/2017/3/layout/HorizontalPathTimeline"/>
    <dgm:cxn modelId="{1DB88258-BFC9-48D7-BF6A-7E96389A8215}" srcId="{AFDCF175-E3ED-4EC2-96C0-8FDCD7D344B6}" destId="{DBEB6054-E3BF-4C18-97C5-96E218B810DB}" srcOrd="0" destOrd="0" parTransId="{4EFC5FF8-8436-4D90-BCAE-74E2F7E3B0F5}" sibTransId="{EF185B98-4868-4ABB-9F1F-BA296040D37A}"/>
    <dgm:cxn modelId="{9B2D9879-BF0B-474D-A252-CC4E8DDAF289}" type="presOf" srcId="{DBEB6054-E3BF-4C18-97C5-96E218B810DB}" destId="{A6FC6439-7BAB-4B4D-A4A7-63558DC052AF}" srcOrd="0" destOrd="0" presId="urn:microsoft.com/office/officeart/2017/3/layout/HorizontalPathTimeline"/>
    <dgm:cxn modelId="{8F190E84-0442-4774-8B1E-F0E993DB93AB}" type="presOf" srcId="{A8B44ACC-635E-4701-8120-BC522E8E38B9}" destId="{C63DD44F-099F-4FA3-BA7B-8E97A52278B8}" srcOrd="0" destOrd="0" presId="urn:microsoft.com/office/officeart/2017/3/layout/HorizontalPathTimeline"/>
    <dgm:cxn modelId="{C2BF5E86-ECD4-47EF-BBF2-C0CCBD601528}" srcId="{AFDCF175-E3ED-4EC2-96C0-8FDCD7D344B6}" destId="{D8444441-8B9B-457E-8648-882B09AB7EC8}" srcOrd="1" destOrd="0" parTransId="{9EDAF5AA-6BAA-4C5A-B8B6-328D3B5BED1E}" sibTransId="{518A9B3F-2973-43F3-BDDE-9531599C6A7B}"/>
    <dgm:cxn modelId="{C7144296-DB7C-40B2-B819-4FA64DBD05FD}" type="presOf" srcId="{C8F53A45-A7CF-4BB7-857A-531BBA959B4E}" destId="{68506BDC-540C-44EE-A9FC-89BE34525413}" srcOrd="0" destOrd="1" presId="urn:microsoft.com/office/officeart/2017/3/layout/HorizontalPathTimeline"/>
    <dgm:cxn modelId="{99E16C96-BFDA-4CCC-BD68-3706CF3F39B1}" type="presOf" srcId="{D8444441-8B9B-457E-8648-882B09AB7EC8}" destId="{1B9DE712-FDA9-4373-B9D4-0DF5BBB4FCF4}" srcOrd="0" destOrd="0" presId="urn:microsoft.com/office/officeart/2017/3/layout/HorizontalPathTimeline"/>
    <dgm:cxn modelId="{C07016AC-AFE0-4CF2-9C3E-F0EAF0BA819F}" type="presOf" srcId="{03181D81-3224-4082-8B40-A6CBC934C3C3}" destId="{68506BDC-540C-44EE-A9FC-89BE34525413}" srcOrd="0" destOrd="2" presId="urn:microsoft.com/office/officeart/2017/3/layout/HorizontalPathTimeline"/>
    <dgm:cxn modelId="{DFF3EEC2-7FE9-4DAA-A78E-A8EC915E8816}" type="presOf" srcId="{8799F6D1-15DE-43E4-9E57-938150105087}" destId="{C63DD44F-099F-4FA3-BA7B-8E97A52278B8}" srcOrd="0" destOrd="1" presId="urn:microsoft.com/office/officeart/2017/3/layout/HorizontalPathTimeline"/>
    <dgm:cxn modelId="{B536FAE7-544A-40D5-B9AD-9487E3024592}" srcId="{344BE673-5B68-4659-AB3C-7FAC0734C511}" destId="{6FA6F4DC-A526-404F-A462-90A5D87D4564}" srcOrd="1" destOrd="0" parTransId="{E1D14029-C176-415F-B0B6-06E255333E2E}" sibTransId="{F8BADDE3-A22D-4EA3-B2CA-4E2515D7A013}"/>
    <dgm:cxn modelId="{E78689F6-8D3F-4E24-8011-96E4CF8705F7}" srcId="{344BE673-5B68-4659-AB3C-7FAC0734C511}" destId="{400E6C5F-3000-401C-98B4-8C55E4D83C2F}" srcOrd="0" destOrd="0" parTransId="{56ECD2E1-CEA3-43E2-862F-2DD5D44EAEAB}" sibTransId="{26FBE4C0-AF57-435D-8807-2E631F096EA5}"/>
    <dgm:cxn modelId="{A96576FC-DB66-4265-8015-6E7121A22A48}" type="presOf" srcId="{AFDCF175-E3ED-4EC2-96C0-8FDCD7D344B6}" destId="{489E2B69-B2AD-44A7-BDEC-D2B9CFCD96D3}" srcOrd="0" destOrd="0" presId="urn:microsoft.com/office/officeart/2017/3/layout/HorizontalPathTimeline"/>
    <dgm:cxn modelId="{F5511FFE-587C-49CC-A36D-1C070062E375}" type="presOf" srcId="{6FA6F4DC-A526-404F-A462-90A5D87D4564}" destId="{A3770E32-ABCF-478A-B7B0-777A085A7B5F}" srcOrd="0" destOrd="2" presId="urn:microsoft.com/office/officeart/2017/3/layout/HorizontalPathTimeline"/>
    <dgm:cxn modelId="{C135D4FE-CC1A-4F17-AD7C-84FE55B3DDF5}" srcId="{AFDCF175-E3ED-4EC2-96C0-8FDCD7D344B6}" destId="{E3E91FF9-48F3-4A83-B2C1-2193CE511168}" srcOrd="2" destOrd="0" parTransId="{352B82D1-4F38-45CF-8BDC-E3E2B0A44B69}" sibTransId="{28EC89D2-9C2B-4D58-BD28-7C788A3E0921}"/>
    <dgm:cxn modelId="{B9A19D37-9C06-4AC1-A303-301E2EF5EB8E}" type="presParOf" srcId="{489E2B69-B2AD-44A7-BDEC-D2B9CFCD96D3}" destId="{47838526-DA0E-4501-AF58-0B20D5D8E309}" srcOrd="0" destOrd="0" presId="urn:microsoft.com/office/officeart/2017/3/layout/HorizontalPathTimeline"/>
    <dgm:cxn modelId="{D2CFCF52-46BD-4A66-9E6A-E99F440F384E}" type="presParOf" srcId="{489E2B69-B2AD-44A7-BDEC-D2B9CFCD96D3}" destId="{227BBD35-A07F-4AE3-8D2A-0DAF5677F3D0}" srcOrd="1" destOrd="0" presId="urn:microsoft.com/office/officeart/2017/3/layout/HorizontalPathTimeline"/>
    <dgm:cxn modelId="{10387E52-94DC-43F2-86DF-C4D10C27A2F4}" type="presParOf" srcId="{227BBD35-A07F-4AE3-8D2A-0DAF5677F3D0}" destId="{46C20D44-F33F-407A-9F3A-CF5A44A02314}" srcOrd="0" destOrd="0" presId="urn:microsoft.com/office/officeart/2017/3/layout/HorizontalPathTimeline"/>
    <dgm:cxn modelId="{9EDD0D3D-F778-4412-A1BC-BB4D41E7DF47}" type="presParOf" srcId="{46C20D44-F33F-407A-9F3A-CF5A44A02314}" destId="{A6FC6439-7BAB-4B4D-A4A7-63558DC052AF}" srcOrd="0" destOrd="0" presId="urn:microsoft.com/office/officeart/2017/3/layout/HorizontalPathTimeline"/>
    <dgm:cxn modelId="{982F584B-28EB-4C59-8135-FCD3CCAB3225}" type="presParOf" srcId="{46C20D44-F33F-407A-9F3A-CF5A44A02314}" destId="{5D08FA3C-A3B5-4476-967B-AB03DEE94CA6}" srcOrd="1" destOrd="0" presId="urn:microsoft.com/office/officeart/2017/3/layout/HorizontalPathTimeline"/>
    <dgm:cxn modelId="{7D5F9575-A72D-4AEA-BB1C-B86C654C83C7}" type="presParOf" srcId="{5D08FA3C-A3B5-4476-967B-AB03DEE94CA6}" destId="{68506BDC-540C-44EE-A9FC-89BE34525413}" srcOrd="0" destOrd="0" presId="urn:microsoft.com/office/officeart/2017/3/layout/HorizontalPathTimeline"/>
    <dgm:cxn modelId="{CED2EDCD-8959-4A53-8B6B-D2482DAF7EB5}" type="presParOf" srcId="{5D08FA3C-A3B5-4476-967B-AB03DEE94CA6}" destId="{DBE4FE1D-8D69-4044-B1AF-B3BD669E7C2D}" srcOrd="1" destOrd="0" presId="urn:microsoft.com/office/officeart/2017/3/layout/HorizontalPathTimeline"/>
    <dgm:cxn modelId="{67D6FFA4-EDA5-4D7D-8853-EB56EB92AD10}" type="presParOf" srcId="{46C20D44-F33F-407A-9F3A-CF5A44A02314}" destId="{D43759DC-1452-47F7-B0DA-63793D46591A}" srcOrd="2" destOrd="0" presId="urn:microsoft.com/office/officeart/2017/3/layout/HorizontalPathTimeline"/>
    <dgm:cxn modelId="{8C86A574-3A67-407D-B920-4D59DCFF8489}" type="presParOf" srcId="{46C20D44-F33F-407A-9F3A-CF5A44A02314}" destId="{D3658F37-A118-4B01-AF55-D0CFF5505209}" srcOrd="3" destOrd="0" presId="urn:microsoft.com/office/officeart/2017/3/layout/HorizontalPathTimeline"/>
    <dgm:cxn modelId="{BE47DCDD-2FC8-4EEF-9C61-CB4D5C5695D8}" type="presParOf" srcId="{46C20D44-F33F-407A-9F3A-CF5A44A02314}" destId="{262FCD3F-603D-48A0-9C50-837C915728A5}" srcOrd="4" destOrd="0" presId="urn:microsoft.com/office/officeart/2017/3/layout/HorizontalPathTimeline"/>
    <dgm:cxn modelId="{40804CBE-B607-4E5C-BBA3-5323BC3D88A6}" type="presParOf" srcId="{227BBD35-A07F-4AE3-8D2A-0DAF5677F3D0}" destId="{CE4463D8-A4F8-46C6-AC0C-48C3141B0461}" srcOrd="1" destOrd="0" presId="urn:microsoft.com/office/officeart/2017/3/layout/HorizontalPathTimeline"/>
    <dgm:cxn modelId="{311994DF-3CAD-4943-AFCB-BC7B872913C7}" type="presParOf" srcId="{227BBD35-A07F-4AE3-8D2A-0DAF5677F3D0}" destId="{F08BDC05-208D-4642-A61C-141AD426F02F}" srcOrd="2" destOrd="0" presId="urn:microsoft.com/office/officeart/2017/3/layout/HorizontalPathTimeline"/>
    <dgm:cxn modelId="{8F108FB2-AE6D-4CA8-899C-C67BD12D94DF}" type="presParOf" srcId="{F08BDC05-208D-4642-A61C-141AD426F02F}" destId="{1B9DE712-FDA9-4373-B9D4-0DF5BBB4FCF4}" srcOrd="0" destOrd="0" presId="urn:microsoft.com/office/officeart/2017/3/layout/HorizontalPathTimeline"/>
    <dgm:cxn modelId="{41086928-A0F3-47A5-9625-72A89C496373}" type="presParOf" srcId="{F08BDC05-208D-4642-A61C-141AD426F02F}" destId="{3E11BA8E-C587-4A49-9ED8-D4A01BD39F4B}" srcOrd="1" destOrd="0" presId="urn:microsoft.com/office/officeart/2017/3/layout/HorizontalPathTimeline"/>
    <dgm:cxn modelId="{84163EEF-1BB2-46CB-8AC6-7CBC9D742A87}" type="presParOf" srcId="{3E11BA8E-C587-4A49-9ED8-D4A01BD39F4B}" destId="{A3770E32-ABCF-478A-B7B0-777A085A7B5F}" srcOrd="0" destOrd="0" presId="urn:microsoft.com/office/officeart/2017/3/layout/HorizontalPathTimeline"/>
    <dgm:cxn modelId="{7AA78F58-1B10-4479-AA61-382D1888D361}" type="presParOf" srcId="{3E11BA8E-C587-4A49-9ED8-D4A01BD39F4B}" destId="{9D5A648E-F5F7-40A6-B415-EEA028868A39}" srcOrd="1" destOrd="0" presId="urn:microsoft.com/office/officeart/2017/3/layout/HorizontalPathTimeline"/>
    <dgm:cxn modelId="{C113A3B4-F671-4F9B-B46A-E79FDF44D0E6}" type="presParOf" srcId="{F08BDC05-208D-4642-A61C-141AD426F02F}" destId="{6B3C31FB-8CCF-4B4F-8CCB-2AF7AF0D4F99}" srcOrd="2" destOrd="0" presId="urn:microsoft.com/office/officeart/2017/3/layout/HorizontalPathTimeline"/>
    <dgm:cxn modelId="{6DBA4B5B-F13A-43BF-A499-3BD3A9A8A277}" type="presParOf" srcId="{F08BDC05-208D-4642-A61C-141AD426F02F}" destId="{9556E5B8-6FB9-454C-B0A0-DFF30620E37D}" srcOrd="3" destOrd="0" presId="urn:microsoft.com/office/officeart/2017/3/layout/HorizontalPathTimeline"/>
    <dgm:cxn modelId="{66E684D5-7B26-49E9-A6EC-1ECA67197CF3}" type="presParOf" srcId="{F08BDC05-208D-4642-A61C-141AD426F02F}" destId="{1FEA2CBC-373C-4000-9719-E01835845283}" srcOrd="4" destOrd="0" presId="urn:microsoft.com/office/officeart/2017/3/layout/HorizontalPathTimeline"/>
    <dgm:cxn modelId="{482C5DB3-2918-40EF-8F5A-4C4CAC88799C}" type="presParOf" srcId="{227BBD35-A07F-4AE3-8D2A-0DAF5677F3D0}" destId="{C135108F-6C26-424B-A7F0-54617FA275CE}" srcOrd="3" destOrd="0" presId="urn:microsoft.com/office/officeart/2017/3/layout/HorizontalPathTimeline"/>
    <dgm:cxn modelId="{7324648E-CE99-45BF-BC98-9314D7535375}" type="presParOf" srcId="{227BBD35-A07F-4AE3-8D2A-0DAF5677F3D0}" destId="{B4167D6F-136C-4889-9ADF-7BE23D66944D}" srcOrd="4" destOrd="0" presId="urn:microsoft.com/office/officeart/2017/3/layout/HorizontalPathTimeline"/>
    <dgm:cxn modelId="{AF670096-68F9-42E6-BFBF-C7D8C6AF8EE9}" type="presParOf" srcId="{B4167D6F-136C-4889-9ADF-7BE23D66944D}" destId="{6A3A8EA6-AFA5-44A0-9AEF-E73DDDE3BC5B}" srcOrd="0" destOrd="0" presId="urn:microsoft.com/office/officeart/2017/3/layout/HorizontalPathTimeline"/>
    <dgm:cxn modelId="{4867D8BE-77D3-42E5-9110-14427E579F7D}" type="presParOf" srcId="{B4167D6F-136C-4889-9ADF-7BE23D66944D}" destId="{D6326BD7-00F5-4431-8250-6A4486E60165}" srcOrd="1" destOrd="0" presId="urn:microsoft.com/office/officeart/2017/3/layout/HorizontalPathTimeline"/>
    <dgm:cxn modelId="{CA426794-D700-48F4-BB3E-DFB5368BF75F}" type="presParOf" srcId="{D6326BD7-00F5-4431-8250-6A4486E60165}" destId="{C63DD44F-099F-4FA3-BA7B-8E97A52278B8}" srcOrd="0" destOrd="0" presId="urn:microsoft.com/office/officeart/2017/3/layout/HorizontalPathTimeline"/>
    <dgm:cxn modelId="{4F442533-FDC3-4720-A725-E972FA39606C}" type="presParOf" srcId="{D6326BD7-00F5-4431-8250-6A4486E60165}" destId="{93E6A597-9993-482C-A903-29C894C112CC}" srcOrd="1" destOrd="0" presId="urn:microsoft.com/office/officeart/2017/3/layout/HorizontalPathTimeline"/>
    <dgm:cxn modelId="{8DB09E4F-7C01-4875-BB6A-3C97FC915663}" type="presParOf" srcId="{B4167D6F-136C-4889-9ADF-7BE23D66944D}" destId="{2FB94938-F757-467D-8050-237732020590}" srcOrd="2" destOrd="0" presId="urn:microsoft.com/office/officeart/2017/3/layout/HorizontalPathTimeline"/>
    <dgm:cxn modelId="{1551145E-FBE5-45E7-9823-05AF66242A2A}" type="presParOf" srcId="{B4167D6F-136C-4889-9ADF-7BE23D66944D}" destId="{D81E13E1-346C-4E59-AEBF-36D2BE98C640}" srcOrd="3" destOrd="0" presId="urn:microsoft.com/office/officeart/2017/3/layout/HorizontalPathTimeline"/>
    <dgm:cxn modelId="{7479CA5D-B918-4477-9A94-1AD88F147B71}" type="presParOf" srcId="{B4167D6F-136C-4889-9ADF-7BE23D66944D}" destId="{75620C6B-5577-4188-9F53-FB535614B86B}"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C6439-7BAB-4B4D-A4A7-63558DC052AF}">
      <dsp:nvSpPr>
        <dsp:cNvPr id="0" name=""/>
        <dsp:cNvSpPr/>
      </dsp:nvSpPr>
      <dsp:spPr>
        <a:xfrm>
          <a:off x="287985" y="3671786"/>
          <a:ext cx="1702001" cy="710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s-MX" sz="1800" kern="1200" noProof="0" dirty="0"/>
            <a:t>1930</a:t>
          </a:r>
        </a:p>
      </dsp:txBody>
      <dsp:txXfrm>
        <a:off x="287985" y="3671786"/>
        <a:ext cx="1702001" cy="710122"/>
      </dsp:txXfrm>
    </dsp:sp>
    <dsp:sp modelId="{47838526-DA0E-4501-AF58-0B20D5D8E309}">
      <dsp:nvSpPr>
        <dsp:cNvPr id="0" name=""/>
        <dsp:cNvSpPr/>
      </dsp:nvSpPr>
      <dsp:spPr>
        <a:xfrm>
          <a:off x="0" y="3019043"/>
          <a:ext cx="6248400" cy="251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06BDC-540C-44EE-A9FC-89BE34525413}">
      <dsp:nvSpPr>
        <dsp:cNvPr id="0" name=""/>
        <dsp:cNvSpPr/>
      </dsp:nvSpPr>
      <dsp:spPr>
        <a:xfrm>
          <a:off x="6781" y="-292339"/>
          <a:ext cx="2264409" cy="31246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s-MX" sz="1600" b="1" kern="1200" noProof="0" dirty="0">
              <a:latin typeface="Bahnschrift Light SemiCondensed" panose="020B0502040204020203" pitchFamily="34" charset="0"/>
            </a:rPr>
            <a:t>Postura racionalista de la geografía</a:t>
          </a:r>
        </a:p>
        <a:p>
          <a:pPr marL="171450" lvl="1" indent="-171450" algn="l" defTabSz="711200">
            <a:lnSpc>
              <a:spcPct val="90000"/>
            </a:lnSpc>
            <a:spcBef>
              <a:spcPct val="0"/>
            </a:spcBef>
            <a:spcAft>
              <a:spcPct val="15000"/>
            </a:spcAft>
            <a:buChar char="•"/>
          </a:pPr>
          <a:r>
            <a:rPr lang="es-MX" sz="1600" kern="1200" noProof="0" dirty="0">
              <a:latin typeface="Bahnschrift Light SemiCondensed" panose="020B0502040204020203" pitchFamily="34" charset="0"/>
            </a:rPr>
            <a:t>Aparición del concepto de área.</a:t>
          </a:r>
        </a:p>
        <a:p>
          <a:pPr marL="171450" lvl="1" indent="-171450" algn="l" defTabSz="711200">
            <a:lnSpc>
              <a:spcPct val="90000"/>
            </a:lnSpc>
            <a:spcBef>
              <a:spcPct val="0"/>
            </a:spcBef>
            <a:spcAft>
              <a:spcPct val="15000"/>
            </a:spcAft>
            <a:buChar char="•"/>
          </a:pPr>
          <a:r>
            <a:rPr lang="es-MX" sz="1600" kern="1200" noProof="0" dirty="0">
              <a:latin typeface="Bahnschrift Light SemiCondensed" panose="020B0502040204020203" pitchFamily="34" charset="0"/>
            </a:rPr>
            <a:t>La región no se considera una realidad objetiva sino que se construye a través de procedimientos intelectuales</a:t>
          </a:r>
        </a:p>
      </dsp:txBody>
      <dsp:txXfrm>
        <a:off x="6781" y="-292339"/>
        <a:ext cx="2264409" cy="3124615"/>
      </dsp:txXfrm>
    </dsp:sp>
    <dsp:sp modelId="{D43759DC-1452-47F7-B0DA-63793D46591A}">
      <dsp:nvSpPr>
        <dsp:cNvPr id="0" name=""/>
        <dsp:cNvSpPr/>
      </dsp:nvSpPr>
      <dsp:spPr>
        <a:xfrm>
          <a:off x="1149872" y="2723003"/>
          <a:ext cx="0" cy="1068326"/>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B9DE712-FDA9-4373-B9D4-0DF5BBB4FCF4}">
      <dsp:nvSpPr>
        <dsp:cNvPr id="0" name=""/>
        <dsp:cNvSpPr/>
      </dsp:nvSpPr>
      <dsp:spPr>
        <a:xfrm>
          <a:off x="2157749" y="2523745"/>
          <a:ext cx="1702001" cy="25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s-MX" sz="1800" kern="1200" noProof="0" dirty="0"/>
            <a:t>1950</a:t>
          </a:r>
        </a:p>
      </dsp:txBody>
      <dsp:txXfrm>
        <a:off x="2157749" y="2523745"/>
        <a:ext cx="1702001" cy="251911"/>
      </dsp:txXfrm>
    </dsp:sp>
    <dsp:sp modelId="{A3770E32-ABCF-478A-B7B0-777A085A7B5F}">
      <dsp:nvSpPr>
        <dsp:cNvPr id="0" name=""/>
        <dsp:cNvSpPr/>
      </dsp:nvSpPr>
      <dsp:spPr>
        <a:xfrm>
          <a:off x="1199801" y="4087549"/>
          <a:ext cx="3602621" cy="1919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s-MX" sz="1600" b="1" kern="1200" noProof="0" dirty="0">
              <a:latin typeface="Bahnschrift Light SemiCondensed" panose="020B0502040204020203" pitchFamily="34" charset="0"/>
            </a:rPr>
            <a:t>Reconstrucción territorial (postguerra)</a:t>
          </a:r>
        </a:p>
        <a:p>
          <a:pPr marL="171450" lvl="1" indent="-171450" algn="l" defTabSz="711200">
            <a:lnSpc>
              <a:spcPct val="90000"/>
            </a:lnSpc>
            <a:spcBef>
              <a:spcPct val="0"/>
            </a:spcBef>
            <a:spcAft>
              <a:spcPct val="15000"/>
            </a:spcAft>
            <a:buChar char="•"/>
          </a:pPr>
          <a:r>
            <a:rPr lang="es-MX" sz="1600" kern="1200" noProof="0" dirty="0">
              <a:latin typeface="Bahnschrift Light SemiCondensed" panose="020B0502040204020203" pitchFamily="34" charset="0"/>
            </a:rPr>
            <a:t>Es el momento de aparición de la llamada Geografía Cuantitativa.</a:t>
          </a:r>
        </a:p>
        <a:p>
          <a:pPr marL="171450" lvl="1" indent="-171450" algn="l" defTabSz="711200">
            <a:lnSpc>
              <a:spcPct val="90000"/>
            </a:lnSpc>
            <a:spcBef>
              <a:spcPct val="0"/>
            </a:spcBef>
            <a:spcAft>
              <a:spcPct val="15000"/>
            </a:spcAft>
            <a:buChar char="•"/>
          </a:pPr>
          <a:r>
            <a:rPr lang="es-MX" sz="1600" kern="1200" noProof="0" dirty="0">
              <a:latin typeface="Bahnschrift Light SemiCondensed" panose="020B0502040204020203" pitchFamily="34" charset="0"/>
            </a:rPr>
            <a:t>El concepto de área se sustituye por el de unidad espacial y la construcción regional utiliza métodos matemáticos.</a:t>
          </a:r>
        </a:p>
      </dsp:txBody>
      <dsp:txXfrm>
        <a:off x="1199801" y="4087549"/>
        <a:ext cx="3602621" cy="1919076"/>
      </dsp:txXfrm>
    </dsp:sp>
    <dsp:sp modelId="{6B3C31FB-8CCF-4B4F-8CCB-2AF7AF0D4F99}">
      <dsp:nvSpPr>
        <dsp:cNvPr id="0" name=""/>
        <dsp:cNvSpPr/>
      </dsp:nvSpPr>
      <dsp:spPr>
        <a:xfrm>
          <a:off x="3008750" y="3592990"/>
          <a:ext cx="0" cy="37898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3658F37-A118-4B01-AF55-D0CFF5505209}">
      <dsp:nvSpPr>
        <dsp:cNvPr id="0" name=""/>
        <dsp:cNvSpPr/>
      </dsp:nvSpPr>
      <dsp:spPr>
        <a:xfrm>
          <a:off x="1060365" y="3360514"/>
          <a:ext cx="157241" cy="15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56E5B8-6FB9-454C-B0A0-DFF30620E37D}">
      <dsp:nvSpPr>
        <dsp:cNvPr id="0" name=""/>
        <dsp:cNvSpPr/>
      </dsp:nvSpPr>
      <dsp:spPr>
        <a:xfrm>
          <a:off x="2962787" y="3789618"/>
          <a:ext cx="157241" cy="5573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3A8EA6-AFA5-44A0-9AEF-E73DDDE3BC5B}">
      <dsp:nvSpPr>
        <dsp:cNvPr id="0" name=""/>
        <dsp:cNvSpPr/>
      </dsp:nvSpPr>
      <dsp:spPr>
        <a:xfrm>
          <a:off x="4142963" y="3667518"/>
          <a:ext cx="1702001" cy="706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s-MX" sz="1800" kern="1200" noProof="0" dirty="0"/>
            <a:t>1980</a:t>
          </a:r>
        </a:p>
      </dsp:txBody>
      <dsp:txXfrm>
        <a:off x="4142963" y="3667518"/>
        <a:ext cx="1702001" cy="706251"/>
      </dsp:txXfrm>
    </dsp:sp>
    <dsp:sp modelId="{C63DD44F-099F-4FA3-BA7B-8E97A52278B8}">
      <dsp:nvSpPr>
        <dsp:cNvPr id="0" name=""/>
        <dsp:cNvSpPr/>
      </dsp:nvSpPr>
      <dsp:spPr>
        <a:xfrm>
          <a:off x="3753092" y="-275363"/>
          <a:ext cx="2495307" cy="30956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s-MX" sz="1600" b="1" kern="1200" noProof="0" dirty="0">
              <a:latin typeface="Bahnschrift Light SemiCondensed" panose="020B0502040204020203" pitchFamily="34" charset="0"/>
            </a:rPr>
            <a:t>Automatización digital</a:t>
          </a:r>
        </a:p>
        <a:p>
          <a:pPr marL="171450" lvl="1" indent="-171450" algn="l" defTabSz="711200">
            <a:lnSpc>
              <a:spcPct val="90000"/>
            </a:lnSpc>
            <a:spcBef>
              <a:spcPct val="0"/>
            </a:spcBef>
            <a:spcAft>
              <a:spcPct val="15000"/>
            </a:spcAft>
            <a:buChar char="•"/>
          </a:pPr>
          <a:r>
            <a:rPr lang="es-MX" sz="1600" kern="1200" noProof="0" dirty="0">
              <a:latin typeface="Bahnschrift Light SemiCondensed" panose="020B0502040204020203" pitchFamily="34" charset="0"/>
            </a:rPr>
            <a:t>Geografía Automatizada: Esta rama de la Geografía se produce por los notables adelantos tecnológicos de la computación que han sido incorporados por la Geografía para brindar una nueva visión del mundo</a:t>
          </a:r>
        </a:p>
      </dsp:txBody>
      <dsp:txXfrm>
        <a:off x="3753092" y="-275363"/>
        <a:ext cx="2495307" cy="3095628"/>
      </dsp:txXfrm>
    </dsp:sp>
    <dsp:sp modelId="{2FB94938-F757-467D-8050-237732020590}">
      <dsp:nvSpPr>
        <dsp:cNvPr id="0" name=""/>
        <dsp:cNvSpPr/>
      </dsp:nvSpPr>
      <dsp:spPr>
        <a:xfrm>
          <a:off x="5015736" y="2673884"/>
          <a:ext cx="0" cy="106250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81E13E1-346C-4E59-AEBF-36D2BE98C640}">
      <dsp:nvSpPr>
        <dsp:cNvPr id="0" name=""/>
        <dsp:cNvSpPr/>
      </dsp:nvSpPr>
      <dsp:spPr>
        <a:xfrm>
          <a:off x="4915343" y="3356910"/>
          <a:ext cx="157241" cy="15625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3CE9E-87B9-4FA8-91E8-E7B813F0226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C2F0A4E5-C2FC-4BCE-9B2E-828BE7347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D416B31-BBB9-49EB-8130-203A3076B027}"/>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1E8082C2-3507-4EC8-836A-AC49B70E634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782BC3A-9DAE-4CB7-B2C4-07903BF41239}"/>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136625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C782FD-922F-4687-8C46-8ACC9033AAC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0C9F6A8-C046-4C61-9EAA-003EFC7215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AA25081-FD3D-4396-BE57-290713DC1AA9}"/>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0B56F894-EE2F-4E37-BA82-9A2ED018869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1E0A09F-7BC1-476F-A4C5-20415C50DD63}"/>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3097397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E3C7FF-6F80-4302-8656-DD63723A7D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3123EBE-4BEE-42A4-99B7-04FB15576B6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7B5EE83-F467-444C-989A-3DE6D7DBBAD6}"/>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5E1652FD-450C-46F8-BA06-4EE163F41E3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B3E7EE2-2996-4D93-BEF4-1A81CF4CF0CB}"/>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41846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B87B1-0645-42D3-BA00-C5876E71598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6BA5786-7A35-4540-90CD-EEA691346F0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7475E25-46E9-4DE7-945C-BD24A7793946}"/>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BEE85B4D-ADE4-4EB3-B71A-205C4413E9C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915BF7F-D287-41F3-9614-A8EBFC6FF674}"/>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342616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9CF5B-ABC9-4300-A1BB-AA2D4E28464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9C2D852-10B8-47E5-B9FD-36E894BD3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286843F-9856-4301-A5E8-9B3E071CA32E}"/>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F6DE3B99-CF76-4338-B510-9E47F5B001B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EAB6F-B558-4F92-9C58-266AE9A0E5AE}"/>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1057424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2D29F-1BB6-4509-AEE9-297286E07B1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7DAF24A-2A97-43C4-8487-EFE48E8FF15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07E672C-3908-499E-96B1-76350471EB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8BCF73D-6BA7-4E0F-A387-A7CED429ED21}"/>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6" name="Marcador de pie de página 5">
            <a:extLst>
              <a:ext uri="{FF2B5EF4-FFF2-40B4-BE49-F238E27FC236}">
                <a16:creationId xmlns:a16="http://schemas.microsoft.com/office/drawing/2014/main" id="{C006B8EA-8690-421C-B022-D41EC74AD17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D2E9FB5-EFBB-4B86-8724-06D2DFE977B6}"/>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3666029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C2A00-C4A1-45AB-8F7C-ACD9D674043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C7ECC12-ADB7-4AE0-8913-46F0CBB42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F5A5AE2-30CB-4741-93C5-B840CFE8382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14E1B24-EE25-4219-9A8B-0C29CC5338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28FDBA-5870-4EC0-A226-34F8D03202E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09DC3C9-D201-46F7-B785-F9E8F56AC17F}"/>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8" name="Marcador de pie de página 7">
            <a:extLst>
              <a:ext uri="{FF2B5EF4-FFF2-40B4-BE49-F238E27FC236}">
                <a16:creationId xmlns:a16="http://schemas.microsoft.com/office/drawing/2014/main" id="{0C719026-6CC5-4960-A2F4-BEF6B98ED7E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278F9F1-77BE-4597-B98B-B78BC59E74A2}"/>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429348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78B6D-D12B-4E85-9225-BD683BB90F8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4AFD274-B6F4-4376-A669-967602AFA31F}"/>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4" name="Marcador de pie de página 3">
            <a:extLst>
              <a:ext uri="{FF2B5EF4-FFF2-40B4-BE49-F238E27FC236}">
                <a16:creationId xmlns:a16="http://schemas.microsoft.com/office/drawing/2014/main" id="{E801171F-3771-495A-84EE-A249D1D2DD0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972D083-0FC8-41C3-AA66-DA8F9254A0FD}"/>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413009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555341A-D747-4C7D-A74A-80733B301203}"/>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3" name="Marcador de pie de página 2">
            <a:extLst>
              <a:ext uri="{FF2B5EF4-FFF2-40B4-BE49-F238E27FC236}">
                <a16:creationId xmlns:a16="http://schemas.microsoft.com/office/drawing/2014/main" id="{D72D0F45-9D37-4EE5-AA60-CBA8408293C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8BCDF3E-6629-4AF5-BF6C-96AD6FE7F094}"/>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267542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BA6FAE-C729-43DC-AC26-8EF214EC30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A06615F-B17D-489E-9074-06053E578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5B99908-5455-4484-9ABF-C7E576BBA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364851C-B7BD-43CA-B55B-0AEB4797341F}"/>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6" name="Marcador de pie de página 5">
            <a:extLst>
              <a:ext uri="{FF2B5EF4-FFF2-40B4-BE49-F238E27FC236}">
                <a16:creationId xmlns:a16="http://schemas.microsoft.com/office/drawing/2014/main" id="{9ADC3D2B-4D8F-4C06-9C9A-F5C2CCD2CAE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0EE95F6-047D-443D-83DE-B995CA4421DE}"/>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177880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9F670-98F4-473C-9F6D-8F503989F9B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639DD20-C27D-4D2A-AF6D-26A15DE99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A377FC3-2E62-4BCA-9DA1-5C6666D5C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546BD13-17CC-41F4-88B0-68B70573C1A1}"/>
              </a:ext>
            </a:extLst>
          </p:cNvPr>
          <p:cNvSpPr>
            <a:spLocks noGrp="1"/>
          </p:cNvSpPr>
          <p:nvPr>
            <p:ph type="dt" sz="half" idx="10"/>
          </p:nvPr>
        </p:nvSpPr>
        <p:spPr/>
        <p:txBody>
          <a:bodyPr/>
          <a:lstStyle/>
          <a:p>
            <a:fld id="{90A7022E-091D-4909-ACE2-DF2DB1D1A405}" type="datetimeFigureOut">
              <a:rPr lang="es-MX" smtClean="0"/>
              <a:t>08/09/2021</a:t>
            </a:fld>
            <a:endParaRPr lang="es-MX"/>
          </a:p>
        </p:txBody>
      </p:sp>
      <p:sp>
        <p:nvSpPr>
          <p:cNvPr id="6" name="Marcador de pie de página 5">
            <a:extLst>
              <a:ext uri="{FF2B5EF4-FFF2-40B4-BE49-F238E27FC236}">
                <a16:creationId xmlns:a16="http://schemas.microsoft.com/office/drawing/2014/main" id="{B03B7344-4120-4795-BAB5-2EC51BDA1E2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7B326DA-320B-4235-B777-6B69430BC1AB}"/>
              </a:ext>
            </a:extLst>
          </p:cNvPr>
          <p:cNvSpPr>
            <a:spLocks noGrp="1"/>
          </p:cNvSpPr>
          <p:nvPr>
            <p:ph type="sldNum" sz="quarter" idx="12"/>
          </p:nvPr>
        </p:nvSpPr>
        <p:spPr/>
        <p:txBody>
          <a:bodyPr/>
          <a:lstStyle/>
          <a:p>
            <a:fld id="{613B4B7B-728A-4308-A429-D26B97CB662F}" type="slidenum">
              <a:rPr lang="es-MX" smtClean="0"/>
              <a:t>‹Nº›</a:t>
            </a:fld>
            <a:endParaRPr lang="es-MX"/>
          </a:p>
        </p:txBody>
      </p:sp>
    </p:spTree>
    <p:extLst>
      <p:ext uri="{BB962C8B-B14F-4D97-AF65-F5344CB8AC3E}">
        <p14:creationId xmlns:p14="http://schemas.microsoft.com/office/powerpoint/2010/main" val="185115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1347C81-155C-45B9-8F10-CCA146196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219E5D9-942C-46E9-AF9C-D43B0823A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B5C3C55-610E-490F-B344-FA6407A11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7022E-091D-4909-ACE2-DF2DB1D1A405}" type="datetimeFigureOut">
              <a:rPr lang="es-MX" smtClean="0"/>
              <a:t>08/09/2021</a:t>
            </a:fld>
            <a:endParaRPr lang="es-MX"/>
          </a:p>
        </p:txBody>
      </p:sp>
      <p:sp>
        <p:nvSpPr>
          <p:cNvPr id="5" name="Marcador de pie de página 4">
            <a:extLst>
              <a:ext uri="{FF2B5EF4-FFF2-40B4-BE49-F238E27FC236}">
                <a16:creationId xmlns:a16="http://schemas.microsoft.com/office/drawing/2014/main" id="{8950CC55-4B72-4DE8-B1F1-19B125BA1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A63336DC-8569-41D2-94AF-CD9A4DC1A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B4B7B-728A-4308-A429-D26B97CB662F}" type="slidenum">
              <a:rPr lang="es-MX" smtClean="0"/>
              <a:t>‹Nº›</a:t>
            </a:fld>
            <a:endParaRPr lang="es-MX"/>
          </a:p>
        </p:txBody>
      </p:sp>
    </p:spTree>
    <p:extLst>
      <p:ext uri="{BB962C8B-B14F-4D97-AF65-F5344CB8AC3E}">
        <p14:creationId xmlns:p14="http://schemas.microsoft.com/office/powerpoint/2010/main" val="43990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ic.cultura.gob.mx/datos.php" TargetMode="External"/><Relationship Id="rId2" Type="http://schemas.openxmlformats.org/officeDocument/2006/relationships/hyperlink" Target="https://www.qgis.org/es/site/" TargetMode="External"/><Relationship Id="rId1" Type="http://schemas.openxmlformats.org/officeDocument/2006/relationships/slideLayout" Target="../slideLayouts/slideLayout2.xml"/><Relationship Id="rId4" Type="http://schemas.openxmlformats.org/officeDocument/2006/relationships/hyperlink" Target="https://github.com/itzaaolzu/MapeoCult"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34">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36">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0" name="Freeform: Shape 38">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1" name="Freeform: Shape 40">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2" name="Freeform: Shape 4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Rectangle 44">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46">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48">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81697FD-CE0B-4A4F-A440-1F498530054D}"/>
              </a:ext>
            </a:extLst>
          </p:cNvPr>
          <p:cNvSpPr>
            <a:spLocks noGrp="1"/>
          </p:cNvSpPr>
          <p:nvPr>
            <p:ph type="ctrTitle"/>
          </p:nvPr>
        </p:nvSpPr>
        <p:spPr>
          <a:xfrm>
            <a:off x="2886765" y="1495956"/>
            <a:ext cx="6418471" cy="2692050"/>
          </a:xfrm>
        </p:spPr>
        <p:txBody>
          <a:bodyPr>
            <a:normAutofit/>
          </a:bodyPr>
          <a:lstStyle/>
          <a:p>
            <a:r>
              <a:rPr lang="es-MX" sz="5400">
                <a:solidFill>
                  <a:schemeClr val="bg1"/>
                </a:solidFill>
                <a:latin typeface="Bahnschrift Light Condensed" panose="020B0502040204020203" pitchFamily="34" charset="0"/>
              </a:rPr>
              <a:t>Análisis espacial del acceso a la cultura e internet</a:t>
            </a:r>
            <a:endParaRPr lang="es-MX" sz="5400" dirty="0">
              <a:solidFill>
                <a:schemeClr val="bg1"/>
              </a:solidFill>
              <a:latin typeface="Bahnschrift Light Condensed" panose="020B0502040204020203" pitchFamily="34" charset="0"/>
            </a:endParaRPr>
          </a:p>
        </p:txBody>
      </p:sp>
      <p:sp>
        <p:nvSpPr>
          <p:cNvPr id="3" name="Subtítulo 2">
            <a:extLst>
              <a:ext uri="{FF2B5EF4-FFF2-40B4-BE49-F238E27FC236}">
                <a16:creationId xmlns:a16="http://schemas.microsoft.com/office/drawing/2014/main" id="{8F74CD10-2298-4286-97F7-9E4F49B2B0FA}"/>
              </a:ext>
            </a:extLst>
          </p:cNvPr>
          <p:cNvSpPr>
            <a:spLocks noGrp="1"/>
          </p:cNvSpPr>
          <p:nvPr>
            <p:ph type="subTitle" idx="1"/>
          </p:nvPr>
        </p:nvSpPr>
        <p:spPr>
          <a:xfrm>
            <a:off x="2679912" y="4427672"/>
            <a:ext cx="6691577" cy="1462894"/>
          </a:xfrm>
        </p:spPr>
        <p:txBody>
          <a:bodyPr>
            <a:normAutofit lnSpcReduction="10000"/>
          </a:bodyPr>
          <a:lstStyle/>
          <a:p>
            <a:r>
              <a:rPr lang="es-MX" sz="2600" b="1" dirty="0">
                <a:solidFill>
                  <a:schemeClr val="bg1"/>
                </a:solidFill>
                <a:latin typeface="Bahnschrift Light Condensed" panose="020B0502040204020203" pitchFamily="34" charset="0"/>
              </a:rPr>
              <a:t>Centro de la Cultura Digital </a:t>
            </a:r>
          </a:p>
          <a:p>
            <a:endParaRPr lang="es-MX" sz="2000" dirty="0">
              <a:solidFill>
                <a:schemeClr val="bg1"/>
              </a:solidFill>
              <a:latin typeface="Bahnschrift Light Condensed" panose="020B0502040204020203" pitchFamily="34" charset="0"/>
            </a:endParaRPr>
          </a:p>
          <a:p>
            <a:r>
              <a:rPr lang="es-MX" sz="1500" dirty="0">
                <a:solidFill>
                  <a:schemeClr val="bg1"/>
                </a:solidFill>
                <a:latin typeface="Bahnschrift Light Condensed" panose="020B0502040204020203" pitchFamily="34" charset="0"/>
              </a:rPr>
              <a:t>Itza Akari Olguín Zúñiga</a:t>
            </a:r>
          </a:p>
          <a:p>
            <a:r>
              <a:rPr lang="es-MX" sz="1500" dirty="0">
                <a:solidFill>
                  <a:schemeClr val="bg1"/>
                </a:solidFill>
                <a:latin typeface="Bahnschrift Light Condensed" panose="020B0502040204020203" pitchFamily="34" charset="0"/>
              </a:rPr>
              <a:t>iakario27@gmail.com</a:t>
            </a:r>
          </a:p>
        </p:txBody>
      </p:sp>
      <p:sp>
        <p:nvSpPr>
          <p:cNvPr id="76" name="Freeform: Shape 5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77"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78"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79" name="Freeform: Shape 5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80" name="Oval 58">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Oval 6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4" name="Freeform: Shape 6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7539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BF7805-999C-4514-8105-65A42DBDE883}"/>
              </a:ext>
            </a:extLst>
          </p:cNvPr>
          <p:cNvSpPr>
            <a:spLocks noGrp="1"/>
          </p:cNvSpPr>
          <p:nvPr>
            <p:ph type="title"/>
          </p:nvPr>
        </p:nvSpPr>
        <p:spPr>
          <a:xfrm>
            <a:off x="6808787" y="438150"/>
            <a:ext cx="4391025" cy="1323439"/>
          </a:xfrm>
        </p:spPr>
        <p:txBody>
          <a:bodyPr vert="horz" lIns="91440" tIns="45720" rIns="91440" bIns="45720" rtlCol="0" anchor="t">
            <a:normAutofit/>
          </a:bodyPr>
          <a:lstStyle/>
          <a:p>
            <a:pPr algn="r"/>
            <a:r>
              <a:rPr lang="es-MX" sz="4000" kern="1200">
                <a:solidFill>
                  <a:schemeClr val="bg1"/>
                </a:solidFill>
                <a:latin typeface="Bahnschrift Light SemiCondensed" panose="020B0502040204020203" pitchFamily="34" charset="0"/>
              </a:rPr>
              <a:t>4 formas de dividir a África</a:t>
            </a:r>
          </a:p>
        </p:txBody>
      </p:sp>
      <p:pic>
        <p:nvPicPr>
          <p:cNvPr id="5" name="Marcador de contenido 4">
            <a:extLst>
              <a:ext uri="{FF2B5EF4-FFF2-40B4-BE49-F238E27FC236}">
                <a16:creationId xmlns:a16="http://schemas.microsoft.com/office/drawing/2014/main" id="{41B0390C-47B3-4727-B5EB-9AE509E05C99}"/>
              </a:ext>
            </a:extLst>
          </p:cNvPr>
          <p:cNvPicPr>
            <a:picLocks noGrp="1" noChangeAspect="1"/>
          </p:cNvPicPr>
          <p:nvPr>
            <p:ph idx="1"/>
          </p:nvPr>
        </p:nvPicPr>
        <p:blipFill rotWithShape="1">
          <a:blip r:embed="rId2"/>
          <a:srcRect l="982" t="688"/>
          <a:stretch/>
        </p:blipFill>
        <p:spPr>
          <a:xfrm>
            <a:off x="698500" y="334664"/>
            <a:ext cx="5118100" cy="6260118"/>
          </a:xfrm>
          <a:prstGeom prst="rect">
            <a:avLst/>
          </a:prstGeom>
        </p:spPr>
      </p:pic>
      <p:sp>
        <p:nvSpPr>
          <p:cNvPr id="6" name="CuadroTexto 5">
            <a:extLst>
              <a:ext uri="{FF2B5EF4-FFF2-40B4-BE49-F238E27FC236}">
                <a16:creationId xmlns:a16="http://schemas.microsoft.com/office/drawing/2014/main" id="{DF96B569-98FF-4C4E-862F-9CE7C38752AE}"/>
              </a:ext>
            </a:extLst>
          </p:cNvPr>
          <p:cNvSpPr txBox="1"/>
          <p:nvPr/>
        </p:nvSpPr>
        <p:spPr>
          <a:xfrm>
            <a:off x="6096000" y="6137250"/>
            <a:ext cx="4391025" cy="282600"/>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dirty="0">
                <a:solidFill>
                  <a:schemeClr val="bg1">
                    <a:alpha val="80000"/>
                  </a:schemeClr>
                </a:solidFill>
                <a:latin typeface="Bahnschrift Light SemiCondensed" panose="020B0502040204020203" pitchFamily="34" charset="0"/>
              </a:rPr>
              <a:t>Fuente: @decolonialatlas </a:t>
            </a:r>
          </a:p>
        </p:txBody>
      </p:sp>
    </p:spTree>
    <p:extLst>
      <p:ext uri="{BB962C8B-B14F-4D97-AF65-F5344CB8AC3E}">
        <p14:creationId xmlns:p14="http://schemas.microsoft.com/office/powerpoint/2010/main" val="387147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1FBA14-7975-4D20-8063-CB80A95452CA}"/>
              </a:ext>
            </a:extLst>
          </p:cNvPr>
          <p:cNvSpPr>
            <a:spLocks noGrp="1"/>
          </p:cNvSpPr>
          <p:nvPr>
            <p:ph type="title"/>
          </p:nvPr>
        </p:nvSpPr>
        <p:spPr>
          <a:xfrm>
            <a:off x="838200" y="1748452"/>
            <a:ext cx="4974771" cy="3587786"/>
          </a:xfrm>
        </p:spPr>
        <p:txBody>
          <a:bodyPr>
            <a:normAutofit/>
          </a:bodyPr>
          <a:lstStyle/>
          <a:p>
            <a:pPr algn="ctr"/>
            <a:r>
              <a:rPr lang="es-MX" dirty="0">
                <a:solidFill>
                  <a:schemeClr val="bg1"/>
                </a:solidFill>
                <a:latin typeface="Bahnschrift Light SemiCondensed" panose="020B0502040204020203" pitchFamily="34" charset="0"/>
              </a:rPr>
              <a:t>Análisis espacial</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Marcador de contenido 2">
            <a:extLst>
              <a:ext uri="{FF2B5EF4-FFF2-40B4-BE49-F238E27FC236}">
                <a16:creationId xmlns:a16="http://schemas.microsoft.com/office/drawing/2014/main" id="{A247D68B-A14B-4070-9B2F-C2A2F6F937F0}"/>
              </a:ext>
            </a:extLst>
          </p:cNvPr>
          <p:cNvSpPr>
            <a:spLocks noGrp="1"/>
          </p:cNvSpPr>
          <p:nvPr>
            <p:ph idx="1"/>
          </p:nvPr>
        </p:nvSpPr>
        <p:spPr>
          <a:xfrm>
            <a:off x="6429791" y="497869"/>
            <a:ext cx="5021613" cy="3665058"/>
          </a:xfrm>
        </p:spPr>
        <p:txBody>
          <a:bodyPr>
            <a:normAutofit/>
          </a:bodyPr>
          <a:lstStyle/>
          <a:p>
            <a:r>
              <a:rPr lang="es-ES" sz="1800" dirty="0">
                <a:solidFill>
                  <a:schemeClr val="bg1"/>
                </a:solidFill>
                <a:latin typeface="Bahnschrift Light SemiCondensed" panose="020B0502040204020203" pitchFamily="34" charset="0"/>
              </a:rPr>
              <a:t>Comprender un fenómeno/ resolver problemáticas a través de explorar, cuantificar, cuestionar, los atributos de un determinado territorio.</a:t>
            </a:r>
          </a:p>
          <a:p>
            <a:endParaRPr lang="es-ES" sz="1800" dirty="0">
              <a:solidFill>
                <a:schemeClr val="bg1"/>
              </a:solidFill>
              <a:latin typeface="Bahnschrift Light SemiCondensed" panose="020B0502040204020203" pitchFamily="34" charset="0"/>
            </a:endParaRPr>
          </a:p>
          <a:p>
            <a:r>
              <a:rPr lang="es-ES" sz="1800" dirty="0">
                <a:solidFill>
                  <a:schemeClr val="bg1"/>
                </a:solidFill>
                <a:latin typeface="Bahnschrift Light SemiCondensed" panose="020B0502040204020203" pitchFamily="34" charset="0"/>
              </a:rPr>
              <a:t>Aplicación de métodos estadísticos </a:t>
            </a:r>
            <a:r>
              <a:rPr lang="es-ES" sz="1800" b="1" dirty="0">
                <a:solidFill>
                  <a:schemeClr val="bg1"/>
                </a:solidFill>
                <a:latin typeface="Bahnschrift Light SemiCondensed" panose="020B0502040204020203" pitchFamily="34" charset="0"/>
              </a:rPr>
              <a:t>a la solución de interrogantes</a:t>
            </a:r>
            <a:r>
              <a:rPr lang="es-ES" sz="1800" dirty="0">
                <a:solidFill>
                  <a:schemeClr val="bg1"/>
                </a:solidFill>
                <a:latin typeface="Bahnschrift Light SemiCondensed" panose="020B0502040204020203" pitchFamily="34" charset="0"/>
              </a:rPr>
              <a:t> en la investigación geográfica</a:t>
            </a:r>
          </a:p>
          <a:p>
            <a:endParaRPr lang="es-ES" sz="1800" dirty="0">
              <a:solidFill>
                <a:schemeClr val="bg1"/>
              </a:solidFill>
              <a:latin typeface="Bahnschrift Light SemiCondensed" panose="020B0502040204020203" pitchFamily="34" charset="0"/>
            </a:endParaRPr>
          </a:p>
          <a:p>
            <a:r>
              <a:rPr lang="es-ES" sz="1800" dirty="0">
                <a:solidFill>
                  <a:schemeClr val="bg1"/>
                </a:solidFill>
                <a:latin typeface="Bahnschrift Light SemiCondensed" panose="020B0502040204020203" pitchFamily="34" charset="0"/>
              </a:rPr>
              <a:t>Rama de la geografía que utiliza datos espaciales</a:t>
            </a:r>
          </a:p>
          <a:p>
            <a:pPr marL="0" indent="0">
              <a:buNone/>
            </a:pPr>
            <a:endParaRPr lang="es-ES" sz="1800" dirty="0">
              <a:solidFill>
                <a:schemeClr val="bg1"/>
              </a:solidFill>
              <a:latin typeface="Bahnschrift Light SemiCondensed" panose="020B0502040204020203" pitchFamily="34" charset="0"/>
            </a:endParaRPr>
          </a:p>
          <a:p>
            <a:r>
              <a:rPr lang="es-ES" sz="1800" dirty="0">
                <a:solidFill>
                  <a:schemeClr val="bg1"/>
                </a:solidFill>
                <a:latin typeface="Bahnschrift Light SemiCondensed" panose="020B0502040204020203" pitchFamily="34" charset="0"/>
              </a:rPr>
              <a:t>Estudia a los lugares y las interacciones que ocurren entre ellos</a:t>
            </a:r>
          </a:p>
          <a:p>
            <a:endParaRPr lang="es-ES" sz="1800" dirty="0">
              <a:solidFill>
                <a:schemeClr val="bg1"/>
              </a:solidFill>
              <a:latin typeface="Bahnschrift Light SemiCondensed" panose="020B0502040204020203" pitchFamily="34" charset="0"/>
            </a:endParaRPr>
          </a:p>
          <a:p>
            <a:pPr lvl="2"/>
            <a:endParaRPr lang="es-MX" sz="1000" dirty="0">
              <a:solidFill>
                <a:schemeClr val="bg1"/>
              </a:solidFill>
              <a:latin typeface="Bahnschrift Light SemiCondensed" panose="020B0502040204020203" pitchFamily="34" charset="0"/>
            </a:endParaRPr>
          </a:p>
        </p:txBody>
      </p:sp>
      <p:sp>
        <p:nvSpPr>
          <p:cNvPr id="4" name="CuadroTexto 3">
            <a:extLst>
              <a:ext uri="{FF2B5EF4-FFF2-40B4-BE49-F238E27FC236}">
                <a16:creationId xmlns:a16="http://schemas.microsoft.com/office/drawing/2014/main" id="{05379703-1FAC-4753-91D6-066BA408BBEF}"/>
              </a:ext>
            </a:extLst>
          </p:cNvPr>
          <p:cNvSpPr txBox="1"/>
          <p:nvPr/>
        </p:nvSpPr>
        <p:spPr>
          <a:xfrm>
            <a:off x="6429791" y="4660796"/>
            <a:ext cx="5250485" cy="1200329"/>
          </a:xfrm>
          <a:prstGeom prst="rect">
            <a:avLst/>
          </a:prstGeom>
          <a:solidFill>
            <a:schemeClr val="accent6"/>
          </a:solidFill>
        </p:spPr>
        <p:txBody>
          <a:bodyPr wrap="square" rtlCol="0">
            <a:spAutoFit/>
          </a:bodyPr>
          <a:lstStyle/>
          <a:p>
            <a:pPr algn="r"/>
            <a:r>
              <a:rPr lang="es-ES" sz="1800" dirty="0">
                <a:solidFill>
                  <a:schemeClr val="bg1"/>
                </a:solidFill>
                <a:latin typeface="Bahnschrift SemiLight SemiConde" panose="020B0502040204020203" pitchFamily="34" charset="0"/>
              </a:rPr>
              <a:t>Describir patrones espaciales</a:t>
            </a:r>
          </a:p>
          <a:p>
            <a:pPr algn="r"/>
            <a:r>
              <a:rPr lang="es-ES" sz="1800" dirty="0">
                <a:solidFill>
                  <a:schemeClr val="bg1"/>
                </a:solidFill>
                <a:latin typeface="Bahnschrift SemiLight SemiConde" panose="020B0502040204020203" pitchFamily="34" charset="0"/>
              </a:rPr>
              <a:t>Identificar factores que controlan dichos patrones </a:t>
            </a:r>
          </a:p>
          <a:p>
            <a:pPr algn="r"/>
            <a:r>
              <a:rPr lang="es-ES" sz="1800" dirty="0">
                <a:solidFill>
                  <a:schemeClr val="bg1"/>
                </a:solidFill>
                <a:latin typeface="Bahnschrift SemiLight SemiConde" panose="020B0502040204020203" pitchFamily="34" charset="0"/>
              </a:rPr>
              <a:t>Demostrar cómo esos patrones pueden ser modificados</a:t>
            </a:r>
          </a:p>
          <a:p>
            <a:pPr algn="r"/>
            <a:endParaRPr lang="es-MX" dirty="0">
              <a:latin typeface="Bahnschrift SemiLight SemiConde" panose="020B0502040204020203" pitchFamily="34" charset="0"/>
            </a:endParaRPr>
          </a:p>
        </p:txBody>
      </p:sp>
      <p:sp>
        <p:nvSpPr>
          <p:cNvPr id="5" name="CuadroTexto 4">
            <a:extLst>
              <a:ext uri="{FF2B5EF4-FFF2-40B4-BE49-F238E27FC236}">
                <a16:creationId xmlns:a16="http://schemas.microsoft.com/office/drawing/2014/main" id="{85D8DBAD-691D-4A2F-8CF1-AEF0E7AC5F29}"/>
              </a:ext>
            </a:extLst>
          </p:cNvPr>
          <p:cNvSpPr txBox="1"/>
          <p:nvPr/>
        </p:nvSpPr>
        <p:spPr>
          <a:xfrm>
            <a:off x="5985536" y="4538854"/>
            <a:ext cx="2361953" cy="369332"/>
          </a:xfrm>
          <a:prstGeom prst="rect">
            <a:avLst/>
          </a:prstGeom>
          <a:solidFill>
            <a:srgbClr val="7030A0"/>
          </a:solidFill>
        </p:spPr>
        <p:txBody>
          <a:bodyPr wrap="square" rtlCol="0">
            <a:spAutoFit/>
          </a:bodyPr>
          <a:lstStyle/>
          <a:p>
            <a:pPr algn="ctr"/>
            <a:r>
              <a:rPr lang="es-MX" b="1" dirty="0">
                <a:solidFill>
                  <a:schemeClr val="bg1">
                    <a:lumMod val="85000"/>
                  </a:schemeClr>
                </a:solidFill>
                <a:latin typeface="Bahnschrift SemiLight SemiConde" panose="020B0502040204020203" pitchFamily="34" charset="0"/>
              </a:rPr>
              <a:t>Proceso</a:t>
            </a:r>
          </a:p>
        </p:txBody>
      </p:sp>
    </p:spTree>
    <p:extLst>
      <p:ext uri="{BB962C8B-B14F-4D97-AF65-F5344CB8AC3E}">
        <p14:creationId xmlns:p14="http://schemas.microsoft.com/office/powerpoint/2010/main" val="3055250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2587817-5926-46A2-9AE0-AD31623217B9}"/>
              </a:ext>
            </a:extLst>
          </p:cNvPr>
          <p:cNvSpPr>
            <a:spLocks noGrp="1"/>
          </p:cNvSpPr>
          <p:nvPr>
            <p:ph type="title"/>
          </p:nvPr>
        </p:nvSpPr>
        <p:spPr>
          <a:xfrm>
            <a:off x="1102368" y="694268"/>
            <a:ext cx="3553510" cy="5477932"/>
          </a:xfrm>
        </p:spPr>
        <p:txBody>
          <a:bodyPr>
            <a:normAutofit/>
          </a:bodyPr>
          <a:lstStyle/>
          <a:p>
            <a:pPr algn="ctr"/>
            <a:r>
              <a:rPr lang="es-MX" dirty="0">
                <a:solidFill>
                  <a:schemeClr val="bg1"/>
                </a:solidFill>
                <a:latin typeface="Bahnschrift Light SemiCondensed" panose="020B0502040204020203" pitchFamily="34" charset="0"/>
              </a:rPr>
              <a:t>Análisis espacial</a:t>
            </a:r>
          </a:p>
        </p:txBody>
      </p:sp>
      <p:grpSp>
        <p:nvGrpSpPr>
          <p:cNvPr id="34"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5" name="Freeform: Shape 34">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38"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39" name="Freeform: Shape 38">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53" name="Oval 52">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AA65B167-6ACF-4252-80FE-E8BDDC470CF3}"/>
              </a:ext>
            </a:extLst>
          </p:cNvPr>
          <p:cNvSpPr>
            <a:spLocks noGrp="1"/>
          </p:cNvSpPr>
          <p:nvPr>
            <p:ph idx="1"/>
          </p:nvPr>
        </p:nvSpPr>
        <p:spPr>
          <a:xfrm>
            <a:off x="6112615" y="694268"/>
            <a:ext cx="5485133" cy="5041354"/>
          </a:xfrm>
        </p:spPr>
        <p:txBody>
          <a:bodyPr>
            <a:normAutofit fontScale="92500"/>
          </a:bodyPr>
          <a:lstStyle/>
          <a:p>
            <a:r>
              <a:rPr lang="es-MX" sz="2400" dirty="0">
                <a:solidFill>
                  <a:schemeClr val="bg1"/>
                </a:solidFill>
                <a:latin typeface="Bahnschrift Light SemiCondensed" panose="020B0502040204020203" pitchFamily="34" charset="0"/>
              </a:rPr>
              <a:t>Estadística espacial</a:t>
            </a:r>
          </a:p>
          <a:p>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Herramienta que sigue en desarrollo </a:t>
            </a:r>
          </a:p>
          <a:p>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Multidisciplinaria</a:t>
            </a:r>
          </a:p>
          <a:p>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Muchos campos la han construido en conjunto: la biología, epidemiología, economía, etnología, informática y matemáticas</a:t>
            </a:r>
          </a:p>
          <a:p>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El potencial de su desarrollo es muy grande por la cantidad de datos espaciales que se están generando</a:t>
            </a:r>
          </a:p>
        </p:txBody>
      </p:sp>
    </p:spTree>
    <p:extLst>
      <p:ext uri="{BB962C8B-B14F-4D97-AF65-F5344CB8AC3E}">
        <p14:creationId xmlns:p14="http://schemas.microsoft.com/office/powerpoint/2010/main" val="210308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0653BB5-5BD5-44E2-B146-4379070A4815}"/>
              </a:ext>
            </a:extLst>
          </p:cNvPr>
          <p:cNvSpPr>
            <a:spLocks noGrp="1"/>
          </p:cNvSpPr>
          <p:nvPr>
            <p:ph type="title"/>
          </p:nvPr>
        </p:nvSpPr>
        <p:spPr>
          <a:xfrm>
            <a:off x="885208" y="1044216"/>
            <a:ext cx="3675369" cy="3621362"/>
          </a:xfrm>
        </p:spPr>
        <p:txBody>
          <a:bodyPr>
            <a:normAutofit/>
          </a:bodyPr>
          <a:lstStyle/>
          <a:p>
            <a:pPr algn="ctr"/>
            <a:r>
              <a:rPr lang="es-MX" dirty="0">
                <a:solidFill>
                  <a:schemeClr val="bg1"/>
                </a:solidFill>
                <a:latin typeface="Bahnschrift Light SemiCondensed" panose="020B0502040204020203" pitchFamily="34" charset="0"/>
              </a:rPr>
              <a:t>Algunas técnicas de análisis espacial </a:t>
            </a:r>
          </a:p>
        </p:txBody>
      </p:sp>
      <p:grpSp>
        <p:nvGrpSpPr>
          <p:cNvPr id="3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1" name="Freeform: Shape 3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35" name="Freeform: Shape 3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9" name="Oval 4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5ADDECFF-0A67-41A1-9865-7C62EB4BFB6C}"/>
              </a:ext>
            </a:extLst>
          </p:cNvPr>
          <p:cNvSpPr>
            <a:spLocks noGrp="1"/>
          </p:cNvSpPr>
          <p:nvPr>
            <p:ph idx="1"/>
          </p:nvPr>
        </p:nvSpPr>
        <p:spPr>
          <a:xfrm>
            <a:off x="6307151" y="885977"/>
            <a:ext cx="5217173" cy="3802101"/>
          </a:xfrm>
        </p:spPr>
        <p:txBody>
          <a:bodyPr>
            <a:normAutofit fontScale="92500"/>
          </a:bodyPr>
          <a:lstStyle/>
          <a:p>
            <a:pPr marL="0" indent="0">
              <a:buNone/>
            </a:pPr>
            <a:r>
              <a:rPr lang="es-MX" dirty="0">
                <a:solidFill>
                  <a:schemeClr val="bg1"/>
                </a:solidFill>
                <a:latin typeface="Bahnschrift Light SemiCondensed" panose="020B0502040204020203" pitchFamily="34" charset="0"/>
              </a:rPr>
              <a:t>Algunas técnicas de análisis espacial:</a:t>
            </a:r>
          </a:p>
          <a:p>
            <a:r>
              <a:rPr lang="es-MX" dirty="0">
                <a:solidFill>
                  <a:schemeClr val="bg1"/>
                </a:solidFill>
                <a:latin typeface="Bahnschrift Light SemiCondensed" panose="020B0502040204020203" pitchFamily="34" charset="0"/>
              </a:rPr>
              <a:t>Análisis descriptivo</a:t>
            </a:r>
          </a:p>
          <a:p>
            <a:r>
              <a:rPr lang="es-MX" dirty="0">
                <a:solidFill>
                  <a:schemeClr val="bg1"/>
                </a:solidFill>
                <a:latin typeface="Bahnschrift Light SemiCondensed" panose="020B0502040204020203" pitchFamily="34" charset="0"/>
              </a:rPr>
              <a:t>Análisis factorial*</a:t>
            </a:r>
          </a:p>
          <a:p>
            <a:r>
              <a:rPr lang="es-MX" dirty="0">
                <a:solidFill>
                  <a:schemeClr val="bg1"/>
                </a:solidFill>
                <a:latin typeface="Bahnschrift Light SemiCondensed" panose="020B0502040204020203" pitchFamily="34" charset="0"/>
              </a:rPr>
              <a:t>Autocorrelación espacial</a:t>
            </a:r>
          </a:p>
          <a:p>
            <a:r>
              <a:rPr lang="es-MX" dirty="0">
                <a:solidFill>
                  <a:schemeClr val="bg1"/>
                </a:solidFill>
                <a:latin typeface="Bahnschrift Light SemiCondensed" panose="020B0502040204020203" pitchFamily="34" charset="0"/>
              </a:rPr>
              <a:t>Interpolación espacial </a:t>
            </a:r>
          </a:p>
          <a:p>
            <a:r>
              <a:rPr lang="es-MX" dirty="0">
                <a:solidFill>
                  <a:schemeClr val="bg1"/>
                </a:solidFill>
                <a:latin typeface="Bahnschrift Light SemiCondensed" panose="020B0502040204020203" pitchFamily="34" charset="0"/>
              </a:rPr>
              <a:t>Regresión espacial</a:t>
            </a:r>
          </a:p>
          <a:p>
            <a:r>
              <a:rPr lang="es-MX" dirty="0">
                <a:solidFill>
                  <a:schemeClr val="bg1"/>
                </a:solidFill>
                <a:latin typeface="Bahnschrift Light SemiCondensed" panose="020B0502040204020203" pitchFamily="34" charset="0"/>
              </a:rPr>
              <a:t>Interacción espacial (modelos gravitacionales) </a:t>
            </a:r>
          </a:p>
          <a:p>
            <a:pPr marL="0" indent="0">
              <a:buNone/>
            </a:pPr>
            <a:endParaRPr lang="es-MX" dirty="0">
              <a:solidFill>
                <a:schemeClr val="bg1"/>
              </a:solidFill>
              <a:latin typeface="Bahnschrift Light SemiCondensed" panose="020B0502040204020203" pitchFamily="34" charset="0"/>
            </a:endParaRPr>
          </a:p>
        </p:txBody>
      </p:sp>
      <p:sp>
        <p:nvSpPr>
          <p:cNvPr id="48" name="CuadroTexto 47">
            <a:extLst>
              <a:ext uri="{FF2B5EF4-FFF2-40B4-BE49-F238E27FC236}">
                <a16:creationId xmlns:a16="http://schemas.microsoft.com/office/drawing/2014/main" id="{3B56E9B0-7239-4FE9-A509-91DD5A85412A}"/>
              </a:ext>
            </a:extLst>
          </p:cNvPr>
          <p:cNvSpPr txBox="1"/>
          <p:nvPr/>
        </p:nvSpPr>
        <p:spPr>
          <a:xfrm>
            <a:off x="2275114" y="5141693"/>
            <a:ext cx="7641771" cy="1077218"/>
          </a:xfrm>
          <a:prstGeom prst="rect">
            <a:avLst/>
          </a:prstGeom>
          <a:noFill/>
        </p:spPr>
        <p:txBody>
          <a:bodyPr wrap="square" rtlCol="0">
            <a:spAutoFit/>
          </a:bodyPr>
          <a:lstStyle/>
          <a:p>
            <a:pPr algn="ctr"/>
            <a:r>
              <a:rPr lang="es-MX" sz="3200" b="1" dirty="0">
                <a:solidFill>
                  <a:schemeClr val="accent1">
                    <a:lumMod val="60000"/>
                    <a:lumOff val="40000"/>
                    <a:alpha val="80000"/>
                  </a:schemeClr>
                </a:solidFill>
                <a:latin typeface="Bahnschrift Light SemiCondensed" panose="020B0502040204020203" pitchFamily="34" charset="0"/>
              </a:rPr>
              <a:t>Los Sistemas de Información Geográfica (SIG) son cajas de herramientas para su desarrollo.</a:t>
            </a:r>
          </a:p>
        </p:txBody>
      </p:sp>
    </p:spTree>
    <p:extLst>
      <p:ext uri="{BB962C8B-B14F-4D97-AF65-F5344CB8AC3E}">
        <p14:creationId xmlns:p14="http://schemas.microsoft.com/office/powerpoint/2010/main" val="435239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9">
            <a:extLst>
              <a:ext uri="{FF2B5EF4-FFF2-40B4-BE49-F238E27FC236}">
                <a16:creationId xmlns:a16="http://schemas.microsoft.com/office/drawing/2014/main" id="{6A57EACD-61CA-4775-9551-2078FC0BC7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31107" y="5203828"/>
            <a:ext cx="1861478" cy="1557272"/>
            <a:chOff x="9731107" y="5203828"/>
            <a:chExt cx="1861478" cy="1557272"/>
          </a:xfrm>
          <a:solidFill>
            <a:schemeClr val="bg1"/>
          </a:solidFill>
        </p:grpSpPr>
        <p:sp>
          <p:nvSpPr>
            <p:cNvPr id="11" name="Freeform: Shape 10">
              <a:extLst>
                <a:ext uri="{FF2B5EF4-FFF2-40B4-BE49-F238E27FC236}">
                  <a16:creationId xmlns:a16="http://schemas.microsoft.com/office/drawing/2014/main" id="{5EA9CEFA-65DF-4773-AB16-4E0811348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203828"/>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60" name="Freeform: Shape 11">
              <a:extLst>
                <a:ext uri="{FF2B5EF4-FFF2-40B4-BE49-F238E27FC236}">
                  <a16:creationId xmlns:a16="http://schemas.microsoft.com/office/drawing/2014/main" id="{A5B46568-197D-4462-A2AB-B32016E07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310550-C5D3-4B44-A74F-CA522D3EA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3">
              <a:extLst>
                <a:ext uri="{FF2B5EF4-FFF2-40B4-BE49-F238E27FC236}">
                  <a16:creationId xmlns:a16="http://schemas.microsoft.com/office/drawing/2014/main" id="{F4320944-CB85-404B-ACEB-4C621A2DE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09ADAE-8ED7-4349-9F53-C9846B34A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5">
              <a:extLst>
                <a:ext uri="{FF2B5EF4-FFF2-40B4-BE49-F238E27FC236}">
                  <a16:creationId xmlns:a16="http://schemas.microsoft.com/office/drawing/2014/main" id="{44A30888-D632-4303-AD63-F9F6425F6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
              <a:extLst>
                <a:ext uri="{FF2B5EF4-FFF2-40B4-BE49-F238E27FC236}">
                  <a16:creationId xmlns:a16="http://schemas.microsoft.com/office/drawing/2014/main" id="{C494E026-3245-4E27-8FA4-B5E50398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7">
              <a:extLst>
                <a:ext uri="{FF2B5EF4-FFF2-40B4-BE49-F238E27FC236}">
                  <a16:creationId xmlns:a16="http://schemas.microsoft.com/office/drawing/2014/main" id="{70980A2D-E8F8-4D53-96BD-549B6E43C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B2DDE9-70F9-46DE-A98D-A9E6A15B0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9">
              <a:extLst>
                <a:ext uri="{FF2B5EF4-FFF2-40B4-BE49-F238E27FC236}">
                  <a16:creationId xmlns:a16="http://schemas.microsoft.com/office/drawing/2014/main" id="{CD6359C0-FED2-4F38-AF2C-D2CCB137C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203828"/>
              <a:ext cx="36218" cy="36221"/>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731DFD6-7643-4367-B357-419597215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21">
              <a:extLst>
                <a:ext uri="{FF2B5EF4-FFF2-40B4-BE49-F238E27FC236}">
                  <a16:creationId xmlns:a16="http://schemas.microsoft.com/office/drawing/2014/main" id="{BD5AD929-BDD1-4C17-B069-7F26DA239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A89B223-AC6D-428A-ADA0-A8107F132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8" name="Freeform: Shape 23">
              <a:extLst>
                <a:ext uri="{FF2B5EF4-FFF2-40B4-BE49-F238E27FC236}">
                  <a16:creationId xmlns:a16="http://schemas.microsoft.com/office/drawing/2014/main" id="{D55AE910-CDA0-467B-91F1-30022FC7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356051"/>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69" name="Freeform: Shape 24">
              <a:extLst>
                <a:ext uri="{FF2B5EF4-FFF2-40B4-BE49-F238E27FC236}">
                  <a16:creationId xmlns:a16="http://schemas.microsoft.com/office/drawing/2014/main" id="{A280BBB4-49D0-40C7-949B-CE40E918B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3560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25">
              <a:extLst>
                <a:ext uri="{FF2B5EF4-FFF2-40B4-BE49-F238E27FC236}">
                  <a16:creationId xmlns:a16="http://schemas.microsoft.com/office/drawing/2014/main" id="{25A691FB-DA8E-4CB6-B2CB-43996A8A6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26">
              <a:extLst>
                <a:ext uri="{FF2B5EF4-FFF2-40B4-BE49-F238E27FC236}">
                  <a16:creationId xmlns:a16="http://schemas.microsoft.com/office/drawing/2014/main" id="{26ABC7EF-0297-4356-A5FE-85B70C226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27">
              <a:extLst>
                <a:ext uri="{FF2B5EF4-FFF2-40B4-BE49-F238E27FC236}">
                  <a16:creationId xmlns:a16="http://schemas.microsoft.com/office/drawing/2014/main" id="{E2A4C124-2BE2-47A7-88BD-0D0E70225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28">
              <a:extLst>
                <a:ext uri="{FF2B5EF4-FFF2-40B4-BE49-F238E27FC236}">
                  <a16:creationId xmlns:a16="http://schemas.microsoft.com/office/drawing/2014/main" id="{C77B5782-F97B-49E6-B4CF-05080D43F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356051"/>
              <a:ext cx="36221" cy="36221"/>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29">
              <a:extLst>
                <a:ext uri="{FF2B5EF4-FFF2-40B4-BE49-F238E27FC236}">
                  <a16:creationId xmlns:a16="http://schemas.microsoft.com/office/drawing/2014/main" id="{8B45F28A-82A7-4E2A-AC1D-A9080F5F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30">
              <a:extLst>
                <a:ext uri="{FF2B5EF4-FFF2-40B4-BE49-F238E27FC236}">
                  <a16:creationId xmlns:a16="http://schemas.microsoft.com/office/drawing/2014/main" id="{904D3904-C2B3-4481-9AD0-4F4B97BF7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356044"/>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31">
              <a:extLst>
                <a:ext uri="{FF2B5EF4-FFF2-40B4-BE49-F238E27FC236}">
                  <a16:creationId xmlns:a16="http://schemas.microsoft.com/office/drawing/2014/main" id="{17E99BD2-8425-452F-BBC9-DA271A4D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32">
              <a:extLst>
                <a:ext uri="{FF2B5EF4-FFF2-40B4-BE49-F238E27FC236}">
                  <a16:creationId xmlns:a16="http://schemas.microsoft.com/office/drawing/2014/main" id="{26826B2E-CE5F-4751-AB16-2F5D38E0D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356044"/>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33">
              <a:extLst>
                <a:ext uri="{FF2B5EF4-FFF2-40B4-BE49-F238E27FC236}">
                  <a16:creationId xmlns:a16="http://schemas.microsoft.com/office/drawing/2014/main" id="{73D69C59-2023-4CEC-BA7C-5EE1834EC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34">
              <a:extLst>
                <a:ext uri="{FF2B5EF4-FFF2-40B4-BE49-F238E27FC236}">
                  <a16:creationId xmlns:a16="http://schemas.microsoft.com/office/drawing/2014/main" id="{CB90D7BC-1D4E-4E24-B1E4-700CFE90C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35604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35">
              <a:extLst>
                <a:ext uri="{FF2B5EF4-FFF2-40B4-BE49-F238E27FC236}">
                  <a16:creationId xmlns:a16="http://schemas.microsoft.com/office/drawing/2014/main" id="{79425F03-8DA8-4B30-8D52-0F823F557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356046"/>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36">
              <a:extLst>
                <a:ext uri="{FF2B5EF4-FFF2-40B4-BE49-F238E27FC236}">
                  <a16:creationId xmlns:a16="http://schemas.microsoft.com/office/drawing/2014/main" id="{E5042418-2AFD-437C-BDFE-95057749D1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50803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7247EC-FBD7-42B0-89E1-981401897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642B17A-8F41-4932-B0D0-CAA198A3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BC09251-BDF7-47DB-8213-2FD24431C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F3F5D47-FD51-41B4-B385-72FB1B83F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FEDA36F-4DFB-4CF9-AFCB-DF2830797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B82A4E-24F2-4AF9-ACD9-032004D5C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8A1B0D-4A06-45BC-B4BC-CFC5300FB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50802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FAD49E-FD72-4576-A940-2428587BC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0C5050F-FCF4-41AE-A014-DA0E79C9D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50802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05C37E2-39BD-41F3-A48B-0D6656AFD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ADE8E63-21C2-4361-9759-81558A67F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BB2F91E-6261-407E-AB8B-BC2971C5E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508025"/>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1B8D98F-3287-4463-9C66-4D5562880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660254"/>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4B4DF75-5954-4360-BD08-C0F14F07B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660248"/>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646D91-7334-4EF7-854E-31229C0EB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B52D0D3-BAB6-4E87-A7E3-042FE194E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9FAD0-CAF0-416B-A5C2-BF67795C5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E22E26C-C150-4D82-9949-7CBE6C6E3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660254"/>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072F62D-B9FA-4CBD-8427-DCDAE9724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5E7E19-8DF1-4E35-B975-14DB353C5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6602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29CC129-69D0-48B1-969C-406A8EC16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863A762-C2BE-4B7F-8F77-FB38598F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660246"/>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5ED5B7-A269-4716-8A91-60C4640BC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53D700F-89B5-47C3-88CF-F491CCA23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60B6165-C5E0-4495-B9AC-5D3FAA17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66025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2C06BE7-B255-49E8-AFD7-16EA0DEE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812233"/>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62BAA60-4FD3-4ED5-85B8-FA1AEBB54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D285C5F-B15D-4C99-876E-11EA0EDDB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1D3315B-6CF6-4B8A-9AD6-15E8ED774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2316A1B-DF30-4B08-A25E-634088C3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B9824C-F3A0-4BB5-BA2D-E7B2C8739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812233"/>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4AA607-331A-4D12-9628-01D4184C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C5FC238-AD32-4501-B2D5-55A3F1409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651C95-EE88-4D97-A4BD-842E093F0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D800BB2-C68A-40A6-8CD4-A733BD0DB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812233"/>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697780E-7DCF-4651-9953-FE1A7062C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B417FEE-0006-405F-A3EF-741EC0C6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D2CA75D-333A-4FC0-A35C-15021893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8122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1FE7FEB-856E-4B91-9524-7CB608A04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964459"/>
              <a:ext cx="36465" cy="36221"/>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815A820-71A2-4F06-909A-802956FC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964453"/>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135222E-6463-4F37-A52D-8E5F48B17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4C684AC-F7CB-4096-BD97-E024A220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AEB483C-20AB-4095-912D-AB52A7C32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D1625C5-4D6F-4AF0-8F52-3E430AD86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964459"/>
              <a:ext cx="36221" cy="36221"/>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E6AC22C-25A4-400A-8E40-0DA9119C5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4586291-7B87-4844-A3C7-1B10E7070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964451"/>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C849B-AC63-4611-9425-967763280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DD2AB7-F94D-4A1E-8D17-3A8418C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964451"/>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99CE3DE-A5D3-4CBC-9771-BA0D4A71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51F4BCD-DCFB-49C5-AA53-912A2644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9644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17BD47A-2F24-467E-A016-650656A35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964453"/>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60F5B69-D34A-4A38-AC4F-E04BB730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11644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6D5DFC6-ED6D-4E93-BBFD-32876861C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116440"/>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6009FB-3E9E-46F5-9DC9-B225C7B7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10C4A9D-1BAD-4C1A-B643-39CEA7C5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3786231-B3C8-45C0-AB76-F0F35D7E1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E05DBD8-3FC9-47DE-88E7-849A2BE28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116440"/>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8B45623-D400-48AE-99CB-C50EF8208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50817F4-286D-4A64-A707-319964118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611643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E2CBB23-BC03-4233-B66D-F3E1BC361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611643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5B057C8-A242-41ED-B0DB-78B245C07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611643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CB4C1C0-5F41-4E24-A7CD-AFB1DE7B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61164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153209C-5637-4CEC-AB94-73A0EA2C7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611643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7A55A31-FEC9-482A-B837-965828913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3BA94A3-F00C-4D17-9254-A955E4414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268419"/>
              <a:ext cx="36465" cy="36219"/>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A2902DE-23EF-49CE-A669-B9096A9D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5780746-7CB1-459B-ACF8-EE4C8FA2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EC72100-CCC7-485B-AB73-AFE6263C2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0330226-7157-4C26-8B12-849E7E40B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6FC5CE2-A4E9-48A9-A687-9D3CBDF2C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71F8A61-039C-4875-ABD2-DDAD0AF61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9C48D7-E617-453A-95A7-4CBADCB70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268419"/>
              <a:ext cx="36221" cy="36219"/>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028847A-3236-456C-ABCA-F17FACC74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68F10DA-E024-4DFF-B71A-284CE3783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268419"/>
              <a:ext cx="36218" cy="36219"/>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D1258F2-08D2-4674-BB2B-00DA3F054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1CA4E673-ADD3-4C6A-B67D-077CD7F76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8412C5A-7E5C-437B-A36E-FD4ADC57E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268417"/>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56AC8FA-ED34-4749-9A15-E878B4088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420645"/>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EE8845F-6312-4CB4-8345-10FAA6E91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6649974-BABE-465B-934C-798CD398A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A2E8120-B8AC-4058-AB81-44A99CF53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B3ACBEF-904A-4B73-A8B1-3A62AC12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80CD75B-0C3D-4186-B1D8-E58A7580E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7D40FB-488F-4EFD-9019-8E5802A73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89A9FA-C815-459B-8D43-862AC2805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42065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A360E5B-3ABC-46DD-9DFE-5D8D1D4D2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42066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BCC9121-E8F5-49AE-869E-1245398D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42066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190A7C8-B00C-4DCB-929A-328811039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42066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BC02C4-69CC-4293-9249-E28D9F2C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42067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748328-B03B-4EDD-96F0-DAF652720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420679"/>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7E29EF6-5C38-4836-AE46-64215DD78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572627"/>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33BC27D-A755-4489-B73A-5B0EA4BD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572627"/>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018ADBF-7412-4D0F-BC0F-8710DB9A4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70D54CD-D372-4C7F-B2AC-AB600FE52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BB9398E-F21C-4918-8C5A-90735B80B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A7E3180-5F52-4B48-B3BD-F02177C4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572627"/>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657DEC7-1A91-41CA-B3FD-593EFF942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F66DBED-0EF0-4BC7-A733-8CEB9301F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57265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27BC7E2-BB50-457E-8D53-CBADC3D0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E5B2F2A-FBC8-42A5-9305-B5C98A24D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57265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BC862E-B59F-4BFB-A777-05409E727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3FB1571-92E7-4829-BCCD-7DCB0FE98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57265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4F917C1-A8BC-4A0E-AE36-F9D0BE981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F8931C-3AC8-4029-B30C-5361BFBCA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07" y="6724848"/>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76E87F7-1BC0-472D-B19E-FFB49424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3" y="672484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65149F4-5FFD-4DA3-B387-25DDFF149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2"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CC143A2-5B71-45E0-A5DC-1AE44CF2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9C66E6-99F1-4166-B11B-8C47DD310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7"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D782C24-70D1-4DF0-A631-9FA264292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0" y="6724848"/>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04EA4D6-FB90-4EE9-9C94-FACE6D79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1E17C7-CF11-4295-85DA-5237670B3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724881"/>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3AF0AFB-AF22-44B2-B981-AF6098F19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C7A3631-6B95-4E40-89A4-0DC231A1A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724881"/>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320EDD3-FA1E-4F06-B5E6-86BA66BFF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5CB6263-11E9-4CF8-B171-7C627720C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9FB7707-C4F1-4107-A1AA-C702870A5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67" y="6724876"/>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grpSp>
      <p:sp>
        <p:nvSpPr>
          <p:cNvPr id="2" name="Título 1">
            <a:extLst>
              <a:ext uri="{FF2B5EF4-FFF2-40B4-BE49-F238E27FC236}">
                <a16:creationId xmlns:a16="http://schemas.microsoft.com/office/drawing/2014/main" id="{CC20AB4C-473A-43BD-91AF-568D1C033863}"/>
              </a:ext>
            </a:extLst>
          </p:cNvPr>
          <p:cNvSpPr>
            <a:spLocks noGrp="1"/>
          </p:cNvSpPr>
          <p:nvPr>
            <p:ph type="title"/>
          </p:nvPr>
        </p:nvSpPr>
        <p:spPr>
          <a:xfrm>
            <a:off x="741834" y="495649"/>
            <a:ext cx="4030132" cy="4406508"/>
          </a:xfrm>
        </p:spPr>
        <p:txBody>
          <a:bodyPr>
            <a:normAutofit/>
          </a:bodyPr>
          <a:lstStyle/>
          <a:p>
            <a:pPr algn="ctr"/>
            <a:r>
              <a:rPr lang="es-MX" dirty="0">
                <a:solidFill>
                  <a:schemeClr val="bg1"/>
                </a:solidFill>
                <a:latin typeface="Bahnschrift Light SemiCondensed" panose="020B0502040204020203" pitchFamily="34" charset="0"/>
              </a:rPr>
              <a:t>Sistemas de Información Geográfica</a:t>
            </a:r>
          </a:p>
        </p:txBody>
      </p:sp>
      <p:sp>
        <p:nvSpPr>
          <p:cNvPr id="3" name="Marcador de contenido 2">
            <a:extLst>
              <a:ext uri="{FF2B5EF4-FFF2-40B4-BE49-F238E27FC236}">
                <a16:creationId xmlns:a16="http://schemas.microsoft.com/office/drawing/2014/main" id="{A121A586-92DE-4B25-8BA0-C83BDF44EB67}"/>
              </a:ext>
            </a:extLst>
          </p:cNvPr>
          <p:cNvSpPr>
            <a:spLocks noGrp="1"/>
          </p:cNvSpPr>
          <p:nvPr>
            <p:ph idx="1"/>
          </p:nvPr>
        </p:nvSpPr>
        <p:spPr>
          <a:xfrm>
            <a:off x="5326303" y="1334627"/>
            <a:ext cx="6134764" cy="3368864"/>
          </a:xfrm>
        </p:spPr>
        <p:txBody>
          <a:bodyPr>
            <a:normAutofit/>
          </a:bodyPr>
          <a:lstStyle/>
          <a:p>
            <a:r>
              <a:rPr lang="es-MX" sz="2400" dirty="0">
                <a:solidFill>
                  <a:schemeClr val="bg1"/>
                </a:solidFill>
                <a:latin typeface="Bahnschrift Light SemiCondensed" panose="020B0502040204020203" pitchFamily="34" charset="0"/>
              </a:rPr>
              <a:t>Al mapa como lenguaje de la geografía se le incorporan procesos computacionales</a:t>
            </a:r>
          </a:p>
          <a:p>
            <a:r>
              <a:rPr lang="es-MX" sz="2400" dirty="0">
                <a:solidFill>
                  <a:schemeClr val="bg1"/>
                </a:solidFill>
                <a:latin typeface="Bahnschrift Light SemiCondensed" panose="020B0502040204020203" pitchFamily="34" charset="0"/>
              </a:rPr>
              <a:t>El mapa evoluciona a través de la incorporación de los Sistemas de Información Geográfica</a:t>
            </a:r>
          </a:p>
          <a:p>
            <a:r>
              <a:rPr lang="es-MX" sz="2400" dirty="0">
                <a:solidFill>
                  <a:schemeClr val="bg1"/>
                </a:solidFill>
                <a:latin typeface="Bahnschrift Light SemiCondensed" panose="020B0502040204020203" pitchFamily="34" charset="0"/>
              </a:rPr>
              <a:t>SIG son una tecnología</a:t>
            </a:r>
          </a:p>
          <a:p>
            <a:r>
              <a:rPr lang="es-MX" sz="2400" dirty="0">
                <a:solidFill>
                  <a:schemeClr val="bg1"/>
                </a:solidFill>
                <a:latin typeface="Bahnschrift Light SemiCondensed" panose="020B0502040204020203" pitchFamily="34" charset="0"/>
              </a:rPr>
              <a:t>Revolución teórica por nuevas metodologías y técnicas</a:t>
            </a:r>
          </a:p>
          <a:p>
            <a:endParaRPr lang="es-MX" sz="2400" dirty="0">
              <a:solidFill>
                <a:schemeClr val="bg1"/>
              </a:solidFill>
              <a:latin typeface="Bahnschrift Light SemiCondensed" panose="020B0502040204020203" pitchFamily="34" charset="0"/>
            </a:endParaRPr>
          </a:p>
        </p:txBody>
      </p:sp>
      <p:grpSp>
        <p:nvGrpSpPr>
          <p:cNvPr id="155" name="Graphic 190">
            <a:extLst>
              <a:ext uri="{FF2B5EF4-FFF2-40B4-BE49-F238E27FC236}">
                <a16:creationId xmlns:a16="http://schemas.microsoft.com/office/drawing/2014/main" id="{55A100E1-E66E-4ED2-A56A-F7A819228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725954"/>
            <a:ext cx="1598829" cy="531293"/>
            <a:chOff x="2504802" y="1755501"/>
            <a:chExt cx="1598829" cy="531293"/>
          </a:xfrm>
          <a:solidFill>
            <a:schemeClr val="bg1"/>
          </a:solidFill>
        </p:grpSpPr>
        <p:sp>
          <p:nvSpPr>
            <p:cNvPr id="156" name="Freeform: Shape 155">
              <a:extLst>
                <a:ext uri="{FF2B5EF4-FFF2-40B4-BE49-F238E27FC236}">
                  <a16:creationId xmlns:a16="http://schemas.microsoft.com/office/drawing/2014/main" id="{4AB9672F-EB60-4C69-965D-C7AD5217C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7B9190C-E3A6-476A-9BBD-79CC3E7A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159" name="Graphic 212">
            <a:extLst>
              <a:ext uri="{FF2B5EF4-FFF2-40B4-BE49-F238E27FC236}">
                <a16:creationId xmlns:a16="http://schemas.microsoft.com/office/drawing/2014/main" id="{CAB9AD4F-A248-4D49-8779-CE40E64C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1" name="Graphic 212">
            <a:extLst>
              <a:ext uri="{FF2B5EF4-FFF2-40B4-BE49-F238E27FC236}">
                <a16:creationId xmlns:a16="http://schemas.microsoft.com/office/drawing/2014/main" id="{3D4C1981-3D8B-446C-BFAE-E7EE5CF2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2" name="CuadroTexto 181">
            <a:extLst>
              <a:ext uri="{FF2B5EF4-FFF2-40B4-BE49-F238E27FC236}">
                <a16:creationId xmlns:a16="http://schemas.microsoft.com/office/drawing/2014/main" id="{C6A35473-3A52-4CFC-8C7B-08C9FB49A8DD}"/>
              </a:ext>
            </a:extLst>
          </p:cNvPr>
          <p:cNvSpPr txBox="1"/>
          <p:nvPr/>
        </p:nvSpPr>
        <p:spPr>
          <a:xfrm>
            <a:off x="907618" y="4876232"/>
            <a:ext cx="9315893" cy="954107"/>
          </a:xfrm>
          <a:prstGeom prst="rect">
            <a:avLst/>
          </a:prstGeom>
          <a:noFill/>
        </p:spPr>
        <p:txBody>
          <a:bodyPr wrap="square" rtlCol="0">
            <a:spAutoFit/>
          </a:bodyPr>
          <a:lstStyle/>
          <a:p>
            <a:r>
              <a:rPr lang="es-MX" sz="2800" dirty="0">
                <a:solidFill>
                  <a:schemeClr val="accent1">
                    <a:lumMod val="60000"/>
                    <a:lumOff val="40000"/>
                  </a:schemeClr>
                </a:solidFill>
                <a:latin typeface="Bahnschrift Light SemiCondensed" panose="020B0502040204020203" pitchFamily="34" charset="0"/>
              </a:rPr>
              <a:t>Sistema de Información Geográfica = </a:t>
            </a:r>
          </a:p>
          <a:p>
            <a:r>
              <a:rPr lang="es-MX" sz="2800" dirty="0">
                <a:solidFill>
                  <a:schemeClr val="accent1">
                    <a:lumMod val="60000"/>
                    <a:lumOff val="40000"/>
                  </a:schemeClr>
                </a:solidFill>
                <a:latin typeface="Bahnschrift Light SemiCondensed" panose="020B0502040204020203" pitchFamily="34" charset="0"/>
              </a:rPr>
              <a:t>Herramienta tecnológica + Síntesis conceptual </a:t>
            </a:r>
          </a:p>
        </p:txBody>
      </p:sp>
    </p:spTree>
    <p:extLst>
      <p:ext uri="{BB962C8B-B14F-4D97-AF65-F5344CB8AC3E}">
        <p14:creationId xmlns:p14="http://schemas.microsoft.com/office/powerpoint/2010/main" val="1576673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48B632F-401A-4F49-BE1C-498BF027FD8D}"/>
              </a:ext>
            </a:extLst>
          </p:cNvPr>
          <p:cNvSpPr>
            <a:spLocks noGrp="1"/>
          </p:cNvSpPr>
          <p:nvPr>
            <p:ph type="title"/>
          </p:nvPr>
        </p:nvSpPr>
        <p:spPr>
          <a:xfrm>
            <a:off x="762000" y="559678"/>
            <a:ext cx="3567915" cy="4952492"/>
          </a:xfrm>
        </p:spPr>
        <p:txBody>
          <a:bodyPr>
            <a:normAutofit/>
          </a:bodyPr>
          <a:lstStyle/>
          <a:p>
            <a:r>
              <a:rPr lang="es-MX" dirty="0">
                <a:solidFill>
                  <a:schemeClr val="bg1"/>
                </a:solidFill>
                <a:latin typeface="Bahnschrift Light SemiCondensed" panose="020B0502040204020203" pitchFamily="34" charset="0"/>
              </a:rPr>
              <a:t>Hitos en el desarrollo de los SIG</a:t>
            </a:r>
          </a:p>
        </p:txBody>
      </p:sp>
      <p:cxnSp>
        <p:nvCxnSpPr>
          <p:cNvPr id="12" name="Straight Connector 11">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Marcador de contenido 3">
            <a:extLst>
              <a:ext uri="{FF2B5EF4-FFF2-40B4-BE49-F238E27FC236}">
                <a16:creationId xmlns:a16="http://schemas.microsoft.com/office/drawing/2014/main" id="{5EA15D34-4566-4DE0-B4C7-CBB402BDD146}"/>
              </a:ext>
            </a:extLst>
          </p:cNvPr>
          <p:cNvGraphicFramePr/>
          <p:nvPr>
            <p:extLst>
              <p:ext uri="{D42A27DB-BD31-4B8C-83A1-F6EECF244321}">
                <p14:modId xmlns:p14="http://schemas.microsoft.com/office/powerpoint/2010/main" val="2354110898"/>
              </p:ext>
            </p:extLst>
          </p:nvPr>
        </p:nvGraphicFramePr>
        <p:xfrm>
          <a:off x="5181600" y="568325"/>
          <a:ext cx="6248400" cy="628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1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C6BE1E-6089-45CD-A5C0-DC0A2227EDA9}"/>
              </a:ext>
            </a:extLst>
          </p:cNvPr>
          <p:cNvSpPr>
            <a:spLocks noGrp="1"/>
          </p:cNvSpPr>
          <p:nvPr>
            <p:ph type="title"/>
          </p:nvPr>
        </p:nvSpPr>
        <p:spPr>
          <a:xfrm>
            <a:off x="861435" y="1131495"/>
            <a:ext cx="3816483" cy="2734732"/>
          </a:xfrm>
        </p:spPr>
        <p:txBody>
          <a:bodyPr>
            <a:normAutofit/>
          </a:bodyPr>
          <a:lstStyle/>
          <a:p>
            <a:pPr algn="ctr"/>
            <a:r>
              <a:rPr lang="es-MX" dirty="0">
                <a:solidFill>
                  <a:schemeClr val="bg1"/>
                </a:solidFill>
                <a:latin typeface="Bahnschrift Light SemiCondensed" panose="020B0502040204020203" pitchFamily="34" charset="0"/>
              </a:rPr>
              <a:t>Sistemas de</a:t>
            </a:r>
            <a:br>
              <a:rPr lang="es-MX" dirty="0">
                <a:solidFill>
                  <a:schemeClr val="bg1"/>
                </a:solidFill>
                <a:latin typeface="Bahnschrift Light SemiCondensed" panose="020B0502040204020203" pitchFamily="34" charset="0"/>
              </a:rPr>
            </a:br>
            <a:r>
              <a:rPr lang="es-MX" dirty="0">
                <a:solidFill>
                  <a:schemeClr val="bg1"/>
                </a:solidFill>
                <a:latin typeface="Bahnschrift Light SemiCondensed" panose="020B0502040204020203" pitchFamily="34" charset="0"/>
              </a:rPr>
              <a:t>Información</a:t>
            </a:r>
            <a:br>
              <a:rPr lang="es-MX" dirty="0">
                <a:solidFill>
                  <a:schemeClr val="bg1"/>
                </a:solidFill>
                <a:latin typeface="Bahnschrift Light SemiCondensed" panose="020B0502040204020203" pitchFamily="34" charset="0"/>
              </a:rPr>
            </a:br>
            <a:r>
              <a:rPr lang="es-MX" dirty="0">
                <a:solidFill>
                  <a:schemeClr val="bg1"/>
                </a:solidFill>
                <a:latin typeface="Bahnschrift Light SemiCondensed" panose="020B0502040204020203" pitchFamily="34" charset="0"/>
              </a:rPr>
              <a:t>Geográfica (SIG)</a:t>
            </a:r>
          </a:p>
        </p:txBody>
      </p:sp>
      <p:grpSp>
        <p:nvGrpSpPr>
          <p:cNvPr id="1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511F9C9E-505C-4748-9F8C-6C7762A9764C}"/>
              </a:ext>
            </a:extLst>
          </p:cNvPr>
          <p:cNvSpPr>
            <a:spLocks noGrp="1"/>
          </p:cNvSpPr>
          <p:nvPr>
            <p:ph idx="1"/>
          </p:nvPr>
        </p:nvSpPr>
        <p:spPr>
          <a:xfrm>
            <a:off x="6166259" y="405157"/>
            <a:ext cx="5630724" cy="4351338"/>
          </a:xfrm>
        </p:spPr>
        <p:txBody>
          <a:bodyPr>
            <a:noAutofit/>
          </a:bodyPr>
          <a:lstStyle/>
          <a:p>
            <a:pPr algn="l"/>
            <a:r>
              <a:rPr lang="es-ES" sz="2400" dirty="0">
                <a:solidFill>
                  <a:schemeClr val="bg1"/>
                </a:solidFill>
                <a:latin typeface="Bahnschrift Light SemiCondensed" panose="020B0502040204020203" pitchFamily="34" charset="0"/>
              </a:rPr>
              <a:t>Suele usarse </a:t>
            </a:r>
            <a:r>
              <a:rPr lang="es-ES" sz="2400" b="0" u="none" strike="noStrike" baseline="0" dirty="0">
                <a:solidFill>
                  <a:schemeClr val="bg1"/>
                </a:solidFill>
                <a:latin typeface="Bahnschrift Light SemiCondensed" panose="020B0502040204020203" pitchFamily="34" charset="0"/>
              </a:rPr>
              <a:t>para la resolución de problemas socio-espaciales</a:t>
            </a:r>
          </a:p>
          <a:p>
            <a:pPr marL="0" indent="0" algn="l">
              <a:buNone/>
            </a:pPr>
            <a:r>
              <a:rPr lang="es-ES" sz="2400" b="0" u="none" strike="noStrike" baseline="0" dirty="0">
                <a:solidFill>
                  <a:schemeClr val="bg1"/>
                </a:solidFill>
                <a:latin typeface="Bahnschrift Light SemiCondensed" panose="020B0502040204020203" pitchFamily="34" charset="0"/>
              </a:rPr>
              <a:t> </a:t>
            </a:r>
          </a:p>
          <a:p>
            <a:pPr algn="l"/>
            <a:r>
              <a:rPr lang="es-MX" sz="2400" dirty="0">
                <a:solidFill>
                  <a:schemeClr val="bg1"/>
                </a:solidFill>
                <a:latin typeface="Bahnschrift Light SemiCondensed" panose="020B0502040204020203" pitchFamily="34" charset="0"/>
              </a:rPr>
              <a:t>H</a:t>
            </a:r>
            <a:r>
              <a:rPr lang="es-MX" sz="2400" b="0" u="none" strike="noStrike" baseline="0" dirty="0">
                <a:solidFill>
                  <a:schemeClr val="bg1"/>
                </a:solidFill>
                <a:latin typeface="Bahnschrift Light SemiCondensed" panose="020B0502040204020203" pitchFamily="34" charset="0"/>
              </a:rPr>
              <a:t>erramienta interdisciplinaria</a:t>
            </a:r>
          </a:p>
          <a:p>
            <a:pPr algn="l"/>
            <a:endParaRPr lang="es-MX" sz="2400" b="0" u="none" strike="noStrike" baseline="0" dirty="0">
              <a:solidFill>
                <a:schemeClr val="bg1"/>
              </a:solidFill>
              <a:latin typeface="Bahnschrift Light SemiCondensed" panose="020B0502040204020203" pitchFamily="34" charset="0"/>
            </a:endParaRPr>
          </a:p>
          <a:p>
            <a:pPr algn="l"/>
            <a:r>
              <a:rPr lang="es-ES" sz="2400" dirty="0">
                <a:solidFill>
                  <a:schemeClr val="bg1"/>
                </a:solidFill>
                <a:latin typeface="Bahnschrift Light SemiCondensed" panose="020B0502040204020203" pitchFamily="34" charset="0"/>
              </a:rPr>
              <a:t>Aplicación a procedimientos de gestión y planificación territorial</a:t>
            </a:r>
          </a:p>
          <a:p>
            <a:pPr marL="0" indent="0" algn="l">
              <a:buNone/>
            </a:pPr>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Han incorporado conceptos geográficos a sistemas digitales</a:t>
            </a:r>
          </a:p>
          <a:p>
            <a:endParaRPr lang="es-MX" sz="2400" dirty="0">
              <a:solidFill>
                <a:schemeClr val="bg1"/>
              </a:solidFill>
              <a:latin typeface="Bahnschrift Light SemiCondensed" panose="020B0502040204020203" pitchFamily="34" charset="0"/>
            </a:endParaRPr>
          </a:p>
          <a:p>
            <a:r>
              <a:rPr lang="es-MX" sz="2400" dirty="0">
                <a:solidFill>
                  <a:schemeClr val="bg1"/>
                </a:solidFill>
                <a:latin typeface="Bahnschrift Light SemiCondensed" panose="020B0502040204020203" pitchFamily="34" charset="0"/>
              </a:rPr>
              <a:t>Generan una </a:t>
            </a:r>
            <a:r>
              <a:rPr lang="es-MX" sz="2400" i="1" dirty="0">
                <a:solidFill>
                  <a:schemeClr val="bg1"/>
                </a:solidFill>
                <a:latin typeface="Bahnschrift Light SemiCondensed" panose="020B0502040204020203" pitchFamily="34" charset="0"/>
              </a:rPr>
              <a:t>visión espacial </a:t>
            </a:r>
            <a:r>
              <a:rPr lang="es-MX" sz="2400" dirty="0">
                <a:solidFill>
                  <a:schemeClr val="bg1"/>
                </a:solidFill>
                <a:latin typeface="Bahnschrift Light SemiCondensed" panose="020B0502040204020203" pitchFamily="34" charset="0"/>
              </a:rPr>
              <a:t>a otros campos de conocimiento</a:t>
            </a:r>
          </a:p>
          <a:p>
            <a:endParaRPr lang="es-MX" sz="2400" dirty="0">
              <a:solidFill>
                <a:schemeClr val="bg1"/>
              </a:solidFill>
              <a:latin typeface="Bahnschrift Light SemiCondensed" panose="020B0502040204020203" pitchFamily="34" charset="0"/>
            </a:endParaRPr>
          </a:p>
          <a:p>
            <a:endParaRPr lang="es-MX" sz="2400" dirty="0">
              <a:solidFill>
                <a:schemeClr val="bg1"/>
              </a:solidFill>
              <a:latin typeface="Bahnschrift Light SemiCondensed" panose="020B0502040204020203" pitchFamily="34" charset="0"/>
            </a:endParaRPr>
          </a:p>
          <a:p>
            <a:endParaRPr lang="es-MX" sz="2400" dirty="0">
              <a:solidFill>
                <a:schemeClr val="bg1"/>
              </a:solidFill>
              <a:latin typeface="Bahnschrift Light SemiCondensed" panose="020B0502040204020203" pitchFamily="34" charset="0"/>
            </a:endParaRPr>
          </a:p>
          <a:p>
            <a:endParaRPr lang="es-MX" sz="2400" dirty="0">
              <a:solidFill>
                <a:schemeClr val="bg1"/>
              </a:solidFill>
              <a:latin typeface="Bahnschrift Light SemiCondensed" panose="020B0502040204020203" pitchFamily="34" charset="0"/>
            </a:endParaRPr>
          </a:p>
        </p:txBody>
      </p:sp>
      <p:sp>
        <p:nvSpPr>
          <p:cNvPr id="5" name="CuadroTexto 4">
            <a:extLst>
              <a:ext uri="{FF2B5EF4-FFF2-40B4-BE49-F238E27FC236}">
                <a16:creationId xmlns:a16="http://schemas.microsoft.com/office/drawing/2014/main" id="{4E2119AA-868A-4B51-A33B-2555ED5C0378}"/>
              </a:ext>
            </a:extLst>
          </p:cNvPr>
          <p:cNvSpPr txBox="1"/>
          <p:nvPr/>
        </p:nvSpPr>
        <p:spPr>
          <a:xfrm>
            <a:off x="341066" y="4346451"/>
            <a:ext cx="5177297" cy="2031325"/>
          </a:xfrm>
          <a:prstGeom prst="rect">
            <a:avLst/>
          </a:prstGeom>
          <a:solidFill>
            <a:schemeClr val="accent6">
              <a:lumMod val="50000"/>
            </a:schemeClr>
          </a:solidFill>
        </p:spPr>
        <p:txBody>
          <a:bodyPr wrap="square" rtlCol="0">
            <a:spAutoFit/>
          </a:bodyPr>
          <a:lstStyle/>
          <a:p>
            <a:pPr algn="ctr"/>
            <a:r>
              <a:rPr lang="es-MX" sz="1800" b="1" dirty="0">
                <a:solidFill>
                  <a:schemeClr val="bg1"/>
                </a:solidFill>
                <a:latin typeface="Bahnschrift Light SemiCondensed" panose="020B0502040204020203" pitchFamily="34" charset="0"/>
              </a:rPr>
              <a:t>Unión de dos elementos:</a:t>
            </a:r>
          </a:p>
          <a:p>
            <a:pPr algn="ctr"/>
            <a:endParaRPr lang="es-MX" sz="1800" b="1" dirty="0">
              <a:solidFill>
                <a:schemeClr val="bg1"/>
              </a:solidFill>
              <a:latin typeface="Bahnschrift Light SemiCondensed" panose="020B0502040204020203" pitchFamily="34" charset="0"/>
            </a:endParaRPr>
          </a:p>
          <a:p>
            <a:pPr marL="0" indent="0" algn="ctr">
              <a:buNone/>
            </a:pPr>
            <a:r>
              <a:rPr lang="es-MX" sz="1800" b="1" dirty="0">
                <a:solidFill>
                  <a:schemeClr val="bg1"/>
                </a:solidFill>
                <a:latin typeface="Bahnschrift Light SemiCondensed" panose="020B0502040204020203" pitchFamily="34" charset="0"/>
              </a:rPr>
              <a:t>Formas: </a:t>
            </a:r>
            <a:r>
              <a:rPr lang="es-MX" sz="1800" dirty="0">
                <a:solidFill>
                  <a:schemeClr val="bg1"/>
                </a:solidFill>
                <a:latin typeface="Bahnschrift Light SemiCondensed" panose="020B0502040204020203" pitchFamily="34" charset="0"/>
              </a:rPr>
              <a:t>Se hacían en software de diseño y dibujo (Adobe </a:t>
            </a:r>
            <a:r>
              <a:rPr lang="es-MX" sz="1800" dirty="0" err="1">
                <a:solidFill>
                  <a:schemeClr val="bg1"/>
                </a:solidFill>
                <a:latin typeface="Bahnschrift Light SemiCondensed" panose="020B0502040204020203" pitchFamily="34" charset="0"/>
              </a:rPr>
              <a:t>Illustrator</a:t>
            </a:r>
            <a:r>
              <a:rPr lang="es-MX" sz="1800" dirty="0">
                <a:solidFill>
                  <a:schemeClr val="bg1"/>
                </a:solidFill>
                <a:latin typeface="Bahnschrift Light SemiCondensed" panose="020B0502040204020203" pitchFamily="34" charset="0"/>
              </a:rPr>
              <a:t> o AutoCAD)</a:t>
            </a:r>
          </a:p>
          <a:p>
            <a:pPr marL="0" indent="0" algn="ctr">
              <a:buNone/>
            </a:pPr>
            <a:r>
              <a:rPr lang="es-MX" sz="1800" b="1" dirty="0">
                <a:solidFill>
                  <a:schemeClr val="bg1"/>
                </a:solidFill>
                <a:latin typeface="Bahnschrift Light SemiCondensed" panose="020B0502040204020203" pitchFamily="34" charset="0"/>
              </a:rPr>
              <a:t>Atributos: </a:t>
            </a:r>
            <a:r>
              <a:rPr lang="es-MX" sz="1800" dirty="0">
                <a:solidFill>
                  <a:schemeClr val="bg1"/>
                </a:solidFill>
                <a:latin typeface="Bahnschrift Light SemiCondensed" panose="020B0502040204020203" pitchFamily="34" charset="0"/>
              </a:rPr>
              <a:t>Programas de análisis estadístico (Matlab, Excel, STATA)</a:t>
            </a:r>
          </a:p>
          <a:p>
            <a:pPr algn="ctr"/>
            <a:endParaRPr lang="es-MX" dirty="0"/>
          </a:p>
        </p:txBody>
      </p:sp>
    </p:spTree>
    <p:extLst>
      <p:ext uri="{BB962C8B-B14F-4D97-AF65-F5344CB8AC3E}">
        <p14:creationId xmlns:p14="http://schemas.microsoft.com/office/powerpoint/2010/main" val="340758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ítulo 1">
            <a:extLst>
              <a:ext uri="{FF2B5EF4-FFF2-40B4-BE49-F238E27FC236}">
                <a16:creationId xmlns:a16="http://schemas.microsoft.com/office/drawing/2014/main" id="{54BC5720-3404-4B21-AB20-8EAE9656222F}"/>
              </a:ext>
            </a:extLst>
          </p:cNvPr>
          <p:cNvSpPr>
            <a:spLocks noGrp="1"/>
          </p:cNvSpPr>
          <p:nvPr>
            <p:ph type="title"/>
          </p:nvPr>
        </p:nvSpPr>
        <p:spPr>
          <a:xfrm>
            <a:off x="5791200" y="85013"/>
            <a:ext cx="6121400" cy="1464387"/>
          </a:xfrm>
        </p:spPr>
        <p:txBody>
          <a:bodyPr>
            <a:normAutofit/>
          </a:bodyPr>
          <a:lstStyle/>
          <a:p>
            <a:pPr algn="r"/>
            <a:r>
              <a:rPr lang="es-MX" dirty="0">
                <a:solidFill>
                  <a:schemeClr val="bg1"/>
                </a:solidFill>
                <a:latin typeface="Bahnschrift Light SemiCondensed" panose="020B0502040204020203" pitchFamily="34" charset="0"/>
              </a:rPr>
              <a:t>Tipos de representación espacial</a:t>
            </a:r>
          </a:p>
        </p:txBody>
      </p:sp>
      <p:grpSp>
        <p:nvGrpSpPr>
          <p:cNvPr id="46"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7"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4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2" name="CuadroTexto 41">
            <a:extLst>
              <a:ext uri="{FF2B5EF4-FFF2-40B4-BE49-F238E27FC236}">
                <a16:creationId xmlns:a16="http://schemas.microsoft.com/office/drawing/2014/main" id="{ECC1CFCC-C37C-4885-B423-2B73F9721D7F}"/>
              </a:ext>
            </a:extLst>
          </p:cNvPr>
          <p:cNvSpPr txBox="1"/>
          <p:nvPr/>
        </p:nvSpPr>
        <p:spPr>
          <a:xfrm>
            <a:off x="739958" y="2669787"/>
            <a:ext cx="4010251" cy="1477328"/>
          </a:xfrm>
          <a:prstGeom prst="rect">
            <a:avLst/>
          </a:prstGeom>
          <a:noFill/>
        </p:spPr>
        <p:txBody>
          <a:bodyPr wrap="square" rtlCol="0">
            <a:spAutoFit/>
          </a:bodyPr>
          <a:lstStyle/>
          <a:p>
            <a:pPr algn="ctr"/>
            <a:r>
              <a:rPr lang="es-MX" b="1" dirty="0" err="1">
                <a:solidFill>
                  <a:schemeClr val="bg1"/>
                </a:solidFill>
                <a:latin typeface="Bahnschrift Light SemiCondensed" panose="020B0502040204020203" pitchFamily="34" charset="0"/>
              </a:rPr>
              <a:t>Raster</a:t>
            </a:r>
            <a:endParaRPr lang="es-MX" b="1" dirty="0">
              <a:solidFill>
                <a:schemeClr val="bg1"/>
              </a:solidFill>
              <a:latin typeface="Bahnschrift Light SemiCondensed" panose="020B0502040204020203" pitchFamily="34" charset="0"/>
            </a:endParaRPr>
          </a:p>
          <a:p>
            <a:pPr algn="ctr"/>
            <a:r>
              <a:rPr lang="es-ES" dirty="0">
                <a:solidFill>
                  <a:schemeClr val="bg1"/>
                </a:solidFill>
                <a:latin typeface="Bahnschrift Light SemiCondensed" panose="020B0502040204020203" pitchFamily="34" charset="0"/>
              </a:rPr>
              <a:t>Divide el espacio geográfico mediante una matriz cuadriculada en donde cada celda contiene información correspondiente a la característica dominante en ella</a:t>
            </a:r>
            <a:endParaRPr lang="es-MX" dirty="0">
              <a:solidFill>
                <a:schemeClr val="bg1"/>
              </a:solidFill>
              <a:latin typeface="Bahnschrift Light SemiCondensed" panose="020B0502040204020203" pitchFamily="34" charset="0"/>
            </a:endParaRPr>
          </a:p>
        </p:txBody>
      </p:sp>
      <p:sp>
        <p:nvSpPr>
          <p:cNvPr id="53" name="CuadroTexto 52">
            <a:extLst>
              <a:ext uri="{FF2B5EF4-FFF2-40B4-BE49-F238E27FC236}">
                <a16:creationId xmlns:a16="http://schemas.microsoft.com/office/drawing/2014/main" id="{F90D6003-3BC5-47CF-9BC6-73EA32E8E201}"/>
              </a:ext>
            </a:extLst>
          </p:cNvPr>
          <p:cNvSpPr txBox="1"/>
          <p:nvPr/>
        </p:nvSpPr>
        <p:spPr>
          <a:xfrm>
            <a:off x="389971" y="1770246"/>
            <a:ext cx="9653934" cy="461665"/>
          </a:xfrm>
          <a:prstGeom prst="rect">
            <a:avLst/>
          </a:prstGeom>
          <a:solidFill>
            <a:schemeClr val="tx1"/>
          </a:solidFill>
        </p:spPr>
        <p:txBody>
          <a:bodyPr wrap="square" rtlCol="0">
            <a:spAutoFit/>
          </a:bodyPr>
          <a:lstStyle/>
          <a:p>
            <a:r>
              <a:rPr lang="es-MX" sz="2400" dirty="0">
                <a:solidFill>
                  <a:schemeClr val="bg1"/>
                </a:solidFill>
                <a:latin typeface="Bahnschrift Light SemiCondensed" panose="020B0502040204020203" pitchFamily="34" charset="0"/>
              </a:rPr>
              <a:t>La forma en que interpretamos lo que vemos.  La forma en que lo harán los SIG</a:t>
            </a:r>
          </a:p>
        </p:txBody>
      </p:sp>
      <p:pic>
        <p:nvPicPr>
          <p:cNvPr id="5" name="Imagen 4">
            <a:extLst>
              <a:ext uri="{FF2B5EF4-FFF2-40B4-BE49-F238E27FC236}">
                <a16:creationId xmlns:a16="http://schemas.microsoft.com/office/drawing/2014/main" id="{928FF402-4CC4-4E01-A44A-4EB670C55EBA}"/>
              </a:ext>
            </a:extLst>
          </p:cNvPr>
          <p:cNvPicPr>
            <a:picLocks noChangeAspect="1"/>
          </p:cNvPicPr>
          <p:nvPr/>
        </p:nvPicPr>
        <p:blipFill>
          <a:blip r:embed="rId2"/>
          <a:stretch>
            <a:fillRect/>
          </a:stretch>
        </p:blipFill>
        <p:spPr>
          <a:xfrm>
            <a:off x="6099875" y="2406644"/>
            <a:ext cx="5725685" cy="3594112"/>
          </a:xfrm>
          <a:prstGeom prst="rect">
            <a:avLst/>
          </a:prstGeom>
        </p:spPr>
      </p:pic>
    </p:spTree>
    <p:extLst>
      <p:ext uri="{BB962C8B-B14F-4D97-AF65-F5344CB8AC3E}">
        <p14:creationId xmlns:p14="http://schemas.microsoft.com/office/powerpoint/2010/main" val="101529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4BC5720-3404-4B21-AB20-8EAE9656222F}"/>
              </a:ext>
            </a:extLst>
          </p:cNvPr>
          <p:cNvSpPr>
            <a:spLocks noGrp="1"/>
          </p:cNvSpPr>
          <p:nvPr>
            <p:ph type="title"/>
          </p:nvPr>
        </p:nvSpPr>
        <p:spPr>
          <a:xfrm>
            <a:off x="5791200" y="85013"/>
            <a:ext cx="6121400" cy="1464387"/>
          </a:xfrm>
        </p:spPr>
        <p:txBody>
          <a:bodyPr>
            <a:normAutofit/>
          </a:bodyPr>
          <a:lstStyle/>
          <a:p>
            <a:pPr algn="r"/>
            <a:r>
              <a:rPr lang="es-MX" dirty="0">
                <a:solidFill>
                  <a:schemeClr val="bg1"/>
                </a:solidFill>
                <a:latin typeface="Bahnschrift Light SemiCondensed" panose="020B0502040204020203" pitchFamily="34" charset="0"/>
              </a:rPr>
              <a:t>Tipos de representación espacial</a:t>
            </a:r>
          </a:p>
        </p:txBody>
      </p:sp>
      <p:grpSp>
        <p:nvGrpSpPr>
          <p:cNvPr id="46"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2" name="CuadroTexto 41">
            <a:extLst>
              <a:ext uri="{FF2B5EF4-FFF2-40B4-BE49-F238E27FC236}">
                <a16:creationId xmlns:a16="http://schemas.microsoft.com/office/drawing/2014/main" id="{ECC1CFCC-C37C-4885-B423-2B73F9721D7F}"/>
              </a:ext>
            </a:extLst>
          </p:cNvPr>
          <p:cNvSpPr txBox="1"/>
          <p:nvPr/>
        </p:nvSpPr>
        <p:spPr>
          <a:xfrm>
            <a:off x="0" y="2776374"/>
            <a:ext cx="4010251" cy="1200329"/>
          </a:xfrm>
          <a:prstGeom prst="rect">
            <a:avLst/>
          </a:prstGeom>
          <a:noFill/>
        </p:spPr>
        <p:txBody>
          <a:bodyPr wrap="square" rtlCol="0">
            <a:spAutoFit/>
          </a:bodyPr>
          <a:lstStyle/>
          <a:p>
            <a:pPr lvl="0" algn="ctr"/>
            <a:r>
              <a:rPr lang="es-MX" b="1" dirty="0">
                <a:solidFill>
                  <a:prstClr val="white"/>
                </a:solidFill>
                <a:latin typeface="Bahnschrift Light SemiCondensed" panose="020B0502040204020203" pitchFamily="34" charset="0"/>
              </a:rPr>
              <a:t>Vectorial </a:t>
            </a:r>
          </a:p>
          <a:p>
            <a:pPr lvl="0" algn="ctr"/>
            <a:r>
              <a:rPr lang="es-MX" b="1" dirty="0">
                <a:solidFill>
                  <a:prstClr val="white"/>
                </a:solidFill>
                <a:latin typeface="Bahnschrift Light SemiCondensed" panose="020B0502040204020203" pitchFamily="34" charset="0"/>
              </a:rPr>
              <a:t>Representa los objetos de una superficie terrestre por medio de coordenadas en forma de puntos líneas y polígonos </a:t>
            </a:r>
          </a:p>
        </p:txBody>
      </p:sp>
      <p:pic>
        <p:nvPicPr>
          <p:cNvPr id="20" name="Marcador de contenido 5">
            <a:extLst>
              <a:ext uri="{FF2B5EF4-FFF2-40B4-BE49-F238E27FC236}">
                <a16:creationId xmlns:a16="http://schemas.microsoft.com/office/drawing/2014/main" id="{48DA2263-0684-4AAB-A9EF-6275590BC919}"/>
              </a:ext>
            </a:extLst>
          </p:cNvPr>
          <p:cNvPicPr>
            <a:picLocks noGrp="1" noChangeAspect="1"/>
          </p:cNvPicPr>
          <p:nvPr>
            <p:ph idx="1"/>
          </p:nvPr>
        </p:nvPicPr>
        <p:blipFill rotWithShape="1">
          <a:blip r:embed="rId2"/>
          <a:srcRect t="3073"/>
          <a:stretch/>
        </p:blipFill>
        <p:spPr>
          <a:xfrm>
            <a:off x="4866192" y="1714103"/>
            <a:ext cx="7021789" cy="4345407"/>
          </a:xfrm>
        </p:spPr>
      </p:pic>
    </p:spTree>
    <p:extLst>
      <p:ext uri="{BB962C8B-B14F-4D97-AF65-F5344CB8AC3E}">
        <p14:creationId xmlns:p14="http://schemas.microsoft.com/office/powerpoint/2010/main" val="367986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8"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8FFA24-8D9C-411A-9929-D4B1811E2F4B}"/>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s-MX" sz="5400" kern="1200">
                <a:solidFill>
                  <a:schemeClr val="bg1"/>
                </a:solidFill>
                <a:latin typeface="+mj-lt"/>
                <a:ea typeface="+mj-ea"/>
                <a:cs typeface="+mj-cs"/>
              </a:rPr>
              <a:t>Acceso a espacios culturales y digitales</a:t>
            </a: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215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79E33-E60B-4C31-A0F0-2CC00A030291}"/>
              </a:ext>
            </a:extLst>
          </p:cNvPr>
          <p:cNvSpPr>
            <a:spLocks noGrp="1"/>
          </p:cNvSpPr>
          <p:nvPr>
            <p:ph type="title"/>
          </p:nvPr>
        </p:nvSpPr>
        <p:spPr>
          <a:xfrm>
            <a:off x="672869" y="0"/>
            <a:ext cx="10060146" cy="1325563"/>
          </a:xfrm>
        </p:spPr>
        <p:txBody>
          <a:bodyPr/>
          <a:lstStyle/>
          <a:p>
            <a:r>
              <a:rPr lang="es-MX" dirty="0">
                <a:solidFill>
                  <a:schemeClr val="bg1"/>
                </a:solidFill>
                <a:latin typeface="Bahnschrift Light Condensed" panose="020B0502040204020203" pitchFamily="34" charset="0"/>
              </a:rPr>
              <a:t>Temario</a:t>
            </a:r>
          </a:p>
        </p:txBody>
      </p:sp>
      <p:sp>
        <p:nvSpPr>
          <p:cNvPr id="3" name="Marcador de contenido 2">
            <a:extLst>
              <a:ext uri="{FF2B5EF4-FFF2-40B4-BE49-F238E27FC236}">
                <a16:creationId xmlns:a16="http://schemas.microsoft.com/office/drawing/2014/main" id="{8A1BEE8E-FAD5-4815-8A7C-B2BEF40B5E7A}"/>
              </a:ext>
            </a:extLst>
          </p:cNvPr>
          <p:cNvSpPr>
            <a:spLocks noGrp="1"/>
          </p:cNvSpPr>
          <p:nvPr>
            <p:ph idx="1"/>
          </p:nvPr>
        </p:nvSpPr>
        <p:spPr>
          <a:xfrm>
            <a:off x="5487039" y="3837655"/>
            <a:ext cx="6062444" cy="2577517"/>
          </a:xfrm>
          <a:solidFill>
            <a:schemeClr val="accent3">
              <a:lumMod val="60000"/>
              <a:lumOff val="40000"/>
            </a:schemeClr>
          </a:solidFill>
        </p:spPr>
        <p:txBody>
          <a:bodyPr>
            <a:normAutofit/>
          </a:bodyPr>
          <a:lstStyle/>
          <a:p>
            <a:r>
              <a:rPr lang="es-MX" sz="2400" dirty="0">
                <a:latin typeface="Bahnschrift Light Condensed" panose="020B0502040204020203" pitchFamily="34" charset="0"/>
              </a:rPr>
              <a:t>Sesión 2:</a:t>
            </a:r>
          </a:p>
          <a:p>
            <a:pPr marL="0" indent="0">
              <a:buNone/>
            </a:pPr>
            <a:r>
              <a:rPr lang="es-MX" sz="2400" dirty="0">
                <a:latin typeface="Bahnschrift Light Condensed" panose="020B0502040204020203" pitchFamily="34" charset="0"/>
              </a:rPr>
              <a:t>Datos del Sistema de Información Cultural</a:t>
            </a:r>
          </a:p>
          <a:p>
            <a:pPr marL="0" indent="0">
              <a:buNone/>
            </a:pPr>
            <a:r>
              <a:rPr lang="es-MX" sz="2400" dirty="0">
                <a:latin typeface="Bahnschrift Light Condensed" panose="020B0502040204020203" pitchFamily="34" charset="0"/>
              </a:rPr>
              <a:t>Primer mapeo: acceso a espacios culturales</a:t>
            </a:r>
          </a:p>
          <a:p>
            <a:pPr marL="0" indent="0">
              <a:buNone/>
            </a:pPr>
            <a:r>
              <a:rPr lang="es-MX" sz="2400" dirty="0">
                <a:latin typeface="Bahnschrift Light Condensed" panose="020B0502040204020203" pitchFamily="34" charset="0"/>
              </a:rPr>
              <a:t>Segundo mapeo: acceso a espacios digitales (internet)</a:t>
            </a:r>
          </a:p>
          <a:p>
            <a:pPr marL="0" indent="0">
              <a:buNone/>
            </a:pPr>
            <a:r>
              <a:rPr lang="es-MX" sz="2400" dirty="0">
                <a:latin typeface="Bahnschrift Light Condensed" panose="020B0502040204020203" pitchFamily="34" charset="0"/>
              </a:rPr>
              <a:t>Presentación del trabajo de los participantes</a:t>
            </a:r>
          </a:p>
        </p:txBody>
      </p:sp>
      <p:sp>
        <p:nvSpPr>
          <p:cNvPr id="4" name="Marcador de contenido 2">
            <a:extLst>
              <a:ext uri="{FF2B5EF4-FFF2-40B4-BE49-F238E27FC236}">
                <a16:creationId xmlns:a16="http://schemas.microsoft.com/office/drawing/2014/main" id="{E5F8A65B-3CB4-449D-9F36-D3E657112174}"/>
              </a:ext>
            </a:extLst>
          </p:cNvPr>
          <p:cNvSpPr txBox="1">
            <a:spLocks/>
          </p:cNvSpPr>
          <p:nvPr/>
        </p:nvSpPr>
        <p:spPr>
          <a:xfrm>
            <a:off x="450927" y="1325563"/>
            <a:ext cx="6709444" cy="2261531"/>
          </a:xfrm>
          <a:prstGeom prst="rect">
            <a:avLst/>
          </a:prstGeom>
          <a:solidFill>
            <a:schemeClr val="accent4">
              <a:lumMod val="40000"/>
              <a:lumOff val="6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latin typeface="Bahnschrift Light Condensed" panose="020B0502040204020203" pitchFamily="34" charset="0"/>
              </a:rPr>
              <a:t>Sesión 1:</a:t>
            </a:r>
          </a:p>
          <a:p>
            <a:pPr marL="0" indent="0">
              <a:buFont typeface="Arial" panose="020B0604020202020204" pitchFamily="34" charset="0"/>
              <a:buNone/>
            </a:pPr>
            <a:r>
              <a:rPr lang="es-MX" dirty="0">
                <a:latin typeface="Bahnschrift Light Condensed" panose="020B0502040204020203" pitchFamily="34" charset="0"/>
              </a:rPr>
              <a:t>¿Qué es el Análisis espacial? </a:t>
            </a:r>
          </a:p>
          <a:p>
            <a:pPr marL="0" indent="0">
              <a:buFont typeface="Arial" panose="020B0604020202020204" pitchFamily="34" charset="0"/>
              <a:buNone/>
            </a:pPr>
            <a:r>
              <a:rPr lang="es-MX" dirty="0">
                <a:latin typeface="Bahnschrift Light Condensed" panose="020B0502040204020203" pitchFamily="34" charset="0"/>
              </a:rPr>
              <a:t>¿Qué son los Sistemas de Información Geográfica (SIG)?</a:t>
            </a:r>
          </a:p>
          <a:p>
            <a:pPr marL="0" indent="0">
              <a:buFont typeface="Arial" panose="020B0604020202020204" pitchFamily="34" charset="0"/>
              <a:buNone/>
            </a:pPr>
            <a:r>
              <a:rPr lang="es-MX" dirty="0">
                <a:latin typeface="Bahnschrift Light Condensed" panose="020B0502040204020203" pitchFamily="34" charset="0"/>
              </a:rPr>
              <a:t>Discusión sobre el acceso de espacios culturales y digitales</a:t>
            </a:r>
          </a:p>
          <a:p>
            <a:pPr marL="0" indent="0">
              <a:buFont typeface="Arial" panose="020B0604020202020204" pitchFamily="34" charset="0"/>
              <a:buNone/>
            </a:pPr>
            <a:r>
              <a:rPr lang="es-MX" dirty="0">
                <a:latin typeface="Bahnschrift Light Condensed" panose="020B0502040204020203" pitchFamily="34" charset="0"/>
              </a:rPr>
              <a:t>Software QGis como herramienta de análisis</a:t>
            </a:r>
          </a:p>
        </p:txBody>
      </p:sp>
    </p:spTree>
    <p:extLst>
      <p:ext uri="{BB962C8B-B14F-4D97-AF65-F5344CB8AC3E}">
        <p14:creationId xmlns:p14="http://schemas.microsoft.com/office/powerpoint/2010/main" val="1535864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6A57EACD-61CA-4775-9551-2078FC0BC7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31107" y="5203828"/>
            <a:ext cx="1861478" cy="1557272"/>
            <a:chOff x="9731107" y="5203828"/>
            <a:chExt cx="1861478" cy="1557272"/>
          </a:xfrm>
          <a:solidFill>
            <a:schemeClr val="bg1"/>
          </a:solidFill>
        </p:grpSpPr>
        <p:sp>
          <p:nvSpPr>
            <p:cNvPr id="11" name="Freeform: Shape 10">
              <a:extLst>
                <a:ext uri="{FF2B5EF4-FFF2-40B4-BE49-F238E27FC236}">
                  <a16:creationId xmlns:a16="http://schemas.microsoft.com/office/drawing/2014/main" id="{5EA9CEFA-65DF-4773-AB16-4E0811348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203828"/>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B46568-197D-4462-A2AB-B32016E07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310550-C5D3-4B44-A74F-CA522D3EA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4320944-CB85-404B-ACEB-4C621A2DE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09ADAE-8ED7-4349-9F53-C9846B34A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4A30888-D632-4303-AD63-F9F6425F6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94E026-3245-4E27-8FA4-B5E50398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980A2D-E8F8-4D53-96BD-549B6E43C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B2DDE9-70F9-46DE-A98D-A9E6A15B0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D6359C0-FED2-4F38-AF2C-D2CCB137C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203828"/>
              <a:ext cx="36218" cy="36221"/>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731DFD6-7643-4367-B357-419597215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D5AD929-BDD1-4C17-B069-7F26DA239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A89B223-AC6D-428A-ADA0-A8107F132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5AE910-CDA0-467B-91F1-30022FC7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356051"/>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280BBB4-49D0-40C7-949B-CE40E918B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3560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A691FB-DA8E-4CB6-B2CB-43996A8A6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6ABC7EF-0297-4356-A5FE-85B70C226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2A4C124-2BE2-47A7-88BD-0D0E70225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77B5782-F97B-49E6-B4CF-05080D43F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356051"/>
              <a:ext cx="36221" cy="36221"/>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45F28A-82A7-4E2A-AC1D-A9080F5F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04D3904-C2B3-4481-9AD0-4F4B97BF7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356044"/>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7E99BD2-8425-452F-BBC9-DA271A4D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6826B2E-CE5F-4751-AB16-2F5D38E0D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356044"/>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3D69C59-2023-4CEC-BA7C-5EE1834EC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B90D7BC-1D4E-4E24-B1E4-700CFE90C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35604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425F03-8DA8-4B30-8D52-0F823F557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356046"/>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5042418-2AFD-437C-BDFE-95057749D1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50803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7247EC-FBD7-42B0-89E1-981401897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642B17A-8F41-4932-B0D0-CAA198A3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BC09251-BDF7-47DB-8213-2FD24431C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F3F5D47-FD51-41B4-B385-72FB1B83F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FEDA36F-4DFB-4CF9-AFCB-DF2830797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B82A4E-24F2-4AF9-ACD9-032004D5C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8A1B0D-4A06-45BC-B4BC-CFC5300FB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50802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FAD49E-FD72-4576-A940-2428587BC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0C5050F-FCF4-41AE-A014-DA0E79C9D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50802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05C37E2-39BD-41F3-A48B-0D6656AFD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ADE8E63-21C2-4361-9759-81558A67F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BB2F91E-6261-407E-AB8B-BC2971C5E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508025"/>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1B8D98F-3287-4463-9C66-4D5562880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660254"/>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4B4DF75-5954-4360-BD08-C0F14F07B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660248"/>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646D91-7334-4EF7-854E-31229C0EB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B52D0D3-BAB6-4E87-A7E3-042FE194E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9FAD0-CAF0-416B-A5C2-BF67795C5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E22E26C-C150-4D82-9949-7CBE6C6E3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660254"/>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072F62D-B9FA-4CBD-8427-DCDAE9724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5E7E19-8DF1-4E35-B975-14DB353C5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6602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29CC129-69D0-48B1-969C-406A8EC16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863A762-C2BE-4B7F-8F77-FB38598F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660246"/>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5ED5B7-A269-4716-8A91-60C4640BC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53D700F-89B5-47C3-88CF-F491CCA23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60B6165-C5E0-4495-B9AC-5D3FAA17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66025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2C06BE7-B255-49E8-AFD7-16EA0DEE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812233"/>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62BAA60-4FD3-4ED5-85B8-FA1AEBB54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D285C5F-B15D-4C99-876E-11EA0EDDB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1D3315B-6CF6-4B8A-9AD6-15E8ED774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2316A1B-DF30-4B08-A25E-634088C3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B9824C-F3A0-4BB5-BA2D-E7B2C8739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812233"/>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4AA607-331A-4D12-9628-01D4184C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C5FC238-AD32-4501-B2D5-55A3F1409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651C95-EE88-4D97-A4BD-842E093F0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D800BB2-C68A-40A6-8CD4-A733BD0DB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812233"/>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697780E-7DCF-4651-9953-FE1A7062C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B417FEE-0006-405F-A3EF-741EC0C6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D2CA75D-333A-4FC0-A35C-15021893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8122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1FE7FEB-856E-4B91-9524-7CB608A04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964459"/>
              <a:ext cx="36465" cy="36221"/>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815A820-71A2-4F06-909A-802956FC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964453"/>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135222E-6463-4F37-A52D-8E5F48B17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4C684AC-F7CB-4096-BD97-E024A220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AEB483C-20AB-4095-912D-AB52A7C32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D1625C5-4D6F-4AF0-8F52-3E430AD86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964459"/>
              <a:ext cx="36221" cy="36221"/>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E6AC22C-25A4-400A-8E40-0DA9119C5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4586291-7B87-4844-A3C7-1B10E7070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964451"/>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C849B-AC63-4611-9425-967763280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DD2AB7-F94D-4A1E-8D17-3A8418C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964451"/>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99CE3DE-A5D3-4CBC-9771-BA0D4A71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51F4BCD-DCFB-49C5-AA53-912A2644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9644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17BD47A-2F24-467E-A016-650656A35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964453"/>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60F5B69-D34A-4A38-AC4F-E04BB730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11644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6D5DFC6-ED6D-4E93-BBFD-32876861C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116440"/>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6009FB-3E9E-46F5-9DC9-B225C7B7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10C4A9D-1BAD-4C1A-B643-39CEA7C5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3786231-B3C8-45C0-AB76-F0F35D7E1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E05DBD8-3FC9-47DE-88E7-849A2BE28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116440"/>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8B45623-D400-48AE-99CB-C50EF8208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50817F4-286D-4A64-A707-319964118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611643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E2CBB23-BC03-4233-B66D-F3E1BC361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611643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5B057C8-A242-41ED-B0DB-78B245C07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611643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CB4C1C0-5F41-4E24-A7CD-AFB1DE7B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61164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153209C-5637-4CEC-AB94-73A0EA2C7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611643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7A55A31-FEC9-482A-B837-965828913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3BA94A3-F00C-4D17-9254-A955E4414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268419"/>
              <a:ext cx="36465" cy="36219"/>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A2902DE-23EF-49CE-A669-B9096A9D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5780746-7CB1-459B-ACF8-EE4C8FA2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EC72100-CCC7-485B-AB73-AFE6263C2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0330226-7157-4C26-8B12-849E7E40B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6FC5CE2-A4E9-48A9-A687-9D3CBDF2C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71F8A61-039C-4875-ABD2-DDAD0AF61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9C48D7-E617-453A-95A7-4CBADCB70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268419"/>
              <a:ext cx="36221" cy="36219"/>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028847A-3236-456C-ABCA-F17FACC74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68F10DA-E024-4DFF-B71A-284CE3783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268419"/>
              <a:ext cx="36218" cy="36219"/>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D1258F2-08D2-4674-BB2B-00DA3F054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1CA4E673-ADD3-4C6A-B67D-077CD7F76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8412C5A-7E5C-437B-A36E-FD4ADC57E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268417"/>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56AC8FA-ED34-4749-9A15-E878B4088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420645"/>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EE8845F-6312-4CB4-8345-10FAA6E91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6649974-BABE-465B-934C-798CD398A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A2E8120-B8AC-4058-AB81-44A99CF53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B3ACBEF-904A-4B73-A8B1-3A62AC12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80CD75B-0C3D-4186-B1D8-E58A7580E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7D40FB-488F-4EFD-9019-8E5802A73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89A9FA-C815-459B-8D43-862AC2805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42065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A360E5B-3ABC-46DD-9DFE-5D8D1D4D2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42066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BCC9121-E8F5-49AE-869E-1245398D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42066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190A7C8-B00C-4DCB-929A-328811039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42066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BC02C4-69CC-4293-9249-E28D9F2C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42067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748328-B03B-4EDD-96F0-DAF652720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420679"/>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7E29EF6-5C38-4836-AE46-64215DD78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572627"/>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33BC27D-A755-4489-B73A-5B0EA4BD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572627"/>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018ADBF-7412-4D0F-BC0F-8710DB9A4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70D54CD-D372-4C7F-B2AC-AB600FE52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BB9398E-F21C-4918-8C5A-90735B80B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A7E3180-5F52-4B48-B3BD-F02177C4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572627"/>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657DEC7-1A91-41CA-B3FD-593EFF942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F66DBED-0EF0-4BC7-A733-8CEB9301F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57265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27BC7E2-BB50-457E-8D53-CBADC3D0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E5B2F2A-FBC8-42A5-9305-B5C98A24D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57265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BC862E-B59F-4BFB-A777-05409E727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3FB1571-92E7-4829-BCCD-7DCB0FE98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57265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4F917C1-A8BC-4A0E-AE36-F9D0BE981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F8931C-3AC8-4029-B30C-5361BFBCA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07" y="6724848"/>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76E87F7-1BC0-472D-B19E-FFB49424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3" y="672484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65149F4-5FFD-4DA3-B387-25DDFF149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2"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CC143A2-5B71-45E0-A5DC-1AE44CF2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9C66E6-99F1-4166-B11B-8C47DD310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7"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D782C24-70D1-4DF0-A631-9FA264292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0" y="6724848"/>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04EA4D6-FB90-4EE9-9C94-FACE6D79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1E17C7-CF11-4295-85DA-5237670B3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724881"/>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3AF0AFB-AF22-44B2-B981-AF6098F19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C7A3631-6B95-4E40-89A4-0DC231A1A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724881"/>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320EDD3-FA1E-4F06-B5E6-86BA66BFF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5CB6263-11E9-4CF8-B171-7C627720C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9FB7707-C4F1-4107-A1AA-C702870A5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67" y="6724876"/>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grpSp>
      <p:grpSp>
        <p:nvGrpSpPr>
          <p:cNvPr id="155" name="Graphic 190">
            <a:extLst>
              <a:ext uri="{FF2B5EF4-FFF2-40B4-BE49-F238E27FC236}">
                <a16:creationId xmlns:a16="http://schemas.microsoft.com/office/drawing/2014/main" id="{55A100E1-E66E-4ED2-A56A-F7A819228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725954"/>
            <a:ext cx="1598829" cy="531293"/>
            <a:chOff x="2504802" y="1755501"/>
            <a:chExt cx="1598829" cy="531293"/>
          </a:xfrm>
          <a:solidFill>
            <a:schemeClr val="bg1"/>
          </a:solidFill>
        </p:grpSpPr>
        <p:sp>
          <p:nvSpPr>
            <p:cNvPr id="156" name="Freeform: Shape 155">
              <a:extLst>
                <a:ext uri="{FF2B5EF4-FFF2-40B4-BE49-F238E27FC236}">
                  <a16:creationId xmlns:a16="http://schemas.microsoft.com/office/drawing/2014/main" id="{4AB9672F-EB60-4C69-965D-C7AD5217C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7B9190C-E3A6-476A-9BBD-79CC3E7A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159" name="Graphic 212">
            <a:extLst>
              <a:ext uri="{FF2B5EF4-FFF2-40B4-BE49-F238E27FC236}">
                <a16:creationId xmlns:a16="http://schemas.microsoft.com/office/drawing/2014/main" id="{CAB9AD4F-A248-4D49-8779-CE40E64C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1" name="Graphic 212">
            <a:extLst>
              <a:ext uri="{FF2B5EF4-FFF2-40B4-BE49-F238E27FC236}">
                <a16:creationId xmlns:a16="http://schemas.microsoft.com/office/drawing/2014/main" id="{3D4C1981-3D8B-446C-BFAE-E7EE5CF2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4" name="CuadroTexto 153">
            <a:extLst>
              <a:ext uri="{FF2B5EF4-FFF2-40B4-BE49-F238E27FC236}">
                <a16:creationId xmlns:a16="http://schemas.microsoft.com/office/drawing/2014/main" id="{1F81D6D6-5577-4649-8313-1F90606E18CF}"/>
              </a:ext>
            </a:extLst>
          </p:cNvPr>
          <p:cNvSpPr txBox="1"/>
          <p:nvPr/>
        </p:nvSpPr>
        <p:spPr>
          <a:xfrm>
            <a:off x="779361" y="2450079"/>
            <a:ext cx="2617365" cy="646331"/>
          </a:xfrm>
          <a:prstGeom prst="rect">
            <a:avLst/>
          </a:prstGeom>
          <a:noFill/>
          <a:ln w="57150">
            <a:solidFill>
              <a:schemeClr val="accent1"/>
            </a:solidFill>
          </a:ln>
        </p:spPr>
        <p:txBody>
          <a:bodyPr wrap="square" rtlCol="0">
            <a:spAutoFit/>
          </a:bodyPr>
          <a:lstStyle/>
          <a:p>
            <a:pPr algn="ctr"/>
            <a:r>
              <a:rPr lang="es-MX" dirty="0">
                <a:solidFill>
                  <a:schemeClr val="bg1"/>
                </a:solidFill>
                <a:latin typeface="Bahnschrift Light SemiCondensed" panose="020B0502040204020203" pitchFamily="34" charset="0"/>
              </a:rPr>
              <a:t>Cultura y espacios culturales</a:t>
            </a:r>
          </a:p>
        </p:txBody>
      </p:sp>
      <p:sp>
        <p:nvSpPr>
          <p:cNvPr id="158" name="CuadroTexto 157">
            <a:extLst>
              <a:ext uri="{FF2B5EF4-FFF2-40B4-BE49-F238E27FC236}">
                <a16:creationId xmlns:a16="http://schemas.microsoft.com/office/drawing/2014/main" id="{7CC0EC7E-FCC8-4E98-B72D-8891963877D3}"/>
              </a:ext>
            </a:extLst>
          </p:cNvPr>
          <p:cNvSpPr txBox="1"/>
          <p:nvPr/>
        </p:nvSpPr>
        <p:spPr>
          <a:xfrm>
            <a:off x="2506212" y="541746"/>
            <a:ext cx="3808602" cy="646331"/>
          </a:xfrm>
          <a:prstGeom prst="rect">
            <a:avLst/>
          </a:prstGeom>
          <a:solidFill>
            <a:schemeClr val="accent6">
              <a:lumMod val="50000"/>
            </a:schemeClr>
          </a:solidFill>
        </p:spPr>
        <p:txBody>
          <a:bodyPr wrap="square" rtlCol="0">
            <a:spAutoFit/>
          </a:bodyPr>
          <a:lstStyle/>
          <a:p>
            <a:r>
              <a:rPr lang="es-MX" dirty="0">
                <a:solidFill>
                  <a:schemeClr val="bg1"/>
                </a:solidFill>
                <a:latin typeface="Bahnschrift Light SemiCondensed" panose="020B0502040204020203" pitchFamily="34" charset="0"/>
              </a:rPr>
              <a:t>Contribución a la formación de identidades y sentido de pertenencia</a:t>
            </a:r>
          </a:p>
        </p:txBody>
      </p:sp>
      <p:sp>
        <p:nvSpPr>
          <p:cNvPr id="160" name="CuadroTexto 159">
            <a:extLst>
              <a:ext uri="{FF2B5EF4-FFF2-40B4-BE49-F238E27FC236}">
                <a16:creationId xmlns:a16="http://schemas.microsoft.com/office/drawing/2014/main" id="{74907F49-3E3D-41CE-9F1A-4161E082644A}"/>
              </a:ext>
            </a:extLst>
          </p:cNvPr>
          <p:cNvSpPr txBox="1"/>
          <p:nvPr/>
        </p:nvSpPr>
        <p:spPr>
          <a:xfrm>
            <a:off x="4920436" y="1781683"/>
            <a:ext cx="2886803" cy="378996"/>
          </a:xfrm>
          <a:prstGeom prst="rect">
            <a:avLst/>
          </a:prstGeom>
          <a:solidFill>
            <a:schemeClr val="accent6">
              <a:lumMod val="50000"/>
            </a:schemeClr>
          </a:solidFill>
        </p:spPr>
        <p:txBody>
          <a:bodyPr wrap="square" rtlCol="0">
            <a:spAutoFit/>
          </a:bodyPr>
          <a:lstStyle/>
          <a:p>
            <a:r>
              <a:rPr lang="es-MX" dirty="0">
                <a:solidFill>
                  <a:schemeClr val="bg1"/>
                </a:solidFill>
                <a:latin typeface="Bahnschrift Light SemiCondensed" panose="020B0502040204020203" pitchFamily="34" charset="0"/>
              </a:rPr>
              <a:t>Impacto económico</a:t>
            </a:r>
          </a:p>
        </p:txBody>
      </p:sp>
      <p:sp>
        <p:nvSpPr>
          <p:cNvPr id="162" name="CuadroTexto 161">
            <a:extLst>
              <a:ext uri="{FF2B5EF4-FFF2-40B4-BE49-F238E27FC236}">
                <a16:creationId xmlns:a16="http://schemas.microsoft.com/office/drawing/2014/main" id="{CCC5F245-AFA1-4969-A36E-72EEFA2F04CD}"/>
              </a:ext>
            </a:extLst>
          </p:cNvPr>
          <p:cNvSpPr txBox="1"/>
          <p:nvPr/>
        </p:nvSpPr>
        <p:spPr>
          <a:xfrm>
            <a:off x="4986674" y="2450078"/>
            <a:ext cx="2820565" cy="369332"/>
          </a:xfrm>
          <a:prstGeom prst="rect">
            <a:avLst/>
          </a:prstGeom>
          <a:solidFill>
            <a:schemeClr val="accent6">
              <a:lumMod val="50000"/>
            </a:schemeClr>
          </a:solidFill>
        </p:spPr>
        <p:txBody>
          <a:bodyPr wrap="square" rtlCol="0">
            <a:spAutoFit/>
          </a:bodyPr>
          <a:lstStyle/>
          <a:p>
            <a:r>
              <a:rPr lang="es-MX" dirty="0">
                <a:solidFill>
                  <a:schemeClr val="bg1"/>
                </a:solidFill>
                <a:latin typeface="Bahnschrift Light SemiCondensed" panose="020B0502040204020203" pitchFamily="34" charset="0"/>
              </a:rPr>
              <a:t>Impacto social y educativo</a:t>
            </a:r>
          </a:p>
        </p:txBody>
      </p:sp>
      <p:sp>
        <p:nvSpPr>
          <p:cNvPr id="163" name="CuadroTexto 162">
            <a:extLst>
              <a:ext uri="{FF2B5EF4-FFF2-40B4-BE49-F238E27FC236}">
                <a16:creationId xmlns:a16="http://schemas.microsoft.com/office/drawing/2014/main" id="{276DC37B-83F8-4683-8206-F80955690C85}"/>
              </a:ext>
            </a:extLst>
          </p:cNvPr>
          <p:cNvSpPr txBox="1"/>
          <p:nvPr/>
        </p:nvSpPr>
        <p:spPr>
          <a:xfrm>
            <a:off x="4884167" y="3309636"/>
            <a:ext cx="2304033" cy="646331"/>
          </a:xfrm>
          <a:prstGeom prst="rect">
            <a:avLst/>
          </a:prstGeom>
          <a:solidFill>
            <a:schemeClr val="accent6">
              <a:lumMod val="50000"/>
            </a:schemeClr>
          </a:solidFill>
        </p:spPr>
        <p:txBody>
          <a:bodyPr wrap="square" rtlCol="0">
            <a:spAutoFit/>
          </a:bodyPr>
          <a:lstStyle/>
          <a:p>
            <a:r>
              <a:rPr lang="es-MX" dirty="0">
                <a:solidFill>
                  <a:schemeClr val="bg1"/>
                </a:solidFill>
                <a:latin typeface="Bahnschrift Light SemiCondensed" panose="020B0502040204020203" pitchFamily="34" charset="0"/>
              </a:rPr>
              <a:t>Sociedades plurales y multiculturales</a:t>
            </a:r>
          </a:p>
        </p:txBody>
      </p:sp>
      <p:sp>
        <p:nvSpPr>
          <p:cNvPr id="164" name="CuadroTexto 163">
            <a:extLst>
              <a:ext uri="{FF2B5EF4-FFF2-40B4-BE49-F238E27FC236}">
                <a16:creationId xmlns:a16="http://schemas.microsoft.com/office/drawing/2014/main" id="{7791BCA8-D09F-4BD4-82B9-25592D8AF5AC}"/>
              </a:ext>
            </a:extLst>
          </p:cNvPr>
          <p:cNvSpPr txBox="1"/>
          <p:nvPr/>
        </p:nvSpPr>
        <p:spPr>
          <a:xfrm>
            <a:off x="455063" y="4634700"/>
            <a:ext cx="2820565" cy="923330"/>
          </a:xfrm>
          <a:prstGeom prst="rect">
            <a:avLst/>
          </a:prstGeom>
          <a:solidFill>
            <a:schemeClr val="accent2">
              <a:lumMod val="75000"/>
            </a:schemeClr>
          </a:solidFill>
          <a:ln>
            <a:solidFill>
              <a:schemeClr val="accent1"/>
            </a:solidFill>
          </a:ln>
        </p:spPr>
        <p:txBody>
          <a:bodyPr wrap="square" rtlCol="0">
            <a:spAutoFit/>
          </a:bodyPr>
          <a:lstStyle/>
          <a:p>
            <a:pPr algn="ctr"/>
            <a:r>
              <a:rPr lang="es-MX" dirty="0">
                <a:solidFill>
                  <a:schemeClr val="bg1"/>
                </a:solidFill>
                <a:latin typeface="Bahnschrift Light SemiCondensed" panose="020B0502040204020203" pitchFamily="34" charset="0"/>
              </a:rPr>
              <a:t>Desafío: </a:t>
            </a:r>
          </a:p>
          <a:p>
            <a:pPr algn="ctr"/>
            <a:r>
              <a:rPr lang="es-MX" dirty="0">
                <a:solidFill>
                  <a:schemeClr val="bg1"/>
                </a:solidFill>
                <a:latin typeface="Bahnschrift Light SemiCondensed" panose="020B0502040204020203" pitchFamily="34" charset="0"/>
              </a:rPr>
              <a:t>Definir participación y acceso a la cultura</a:t>
            </a:r>
          </a:p>
        </p:txBody>
      </p:sp>
      <p:sp>
        <p:nvSpPr>
          <p:cNvPr id="165" name="CuadroTexto 164">
            <a:extLst>
              <a:ext uri="{FF2B5EF4-FFF2-40B4-BE49-F238E27FC236}">
                <a16:creationId xmlns:a16="http://schemas.microsoft.com/office/drawing/2014/main" id="{4C1130AB-4E1D-4BC3-95C8-A641454CB9D8}"/>
              </a:ext>
            </a:extLst>
          </p:cNvPr>
          <p:cNvSpPr txBox="1"/>
          <p:nvPr/>
        </p:nvSpPr>
        <p:spPr>
          <a:xfrm>
            <a:off x="3963391" y="4345154"/>
            <a:ext cx="5311061" cy="1477328"/>
          </a:xfrm>
          <a:prstGeom prst="rect">
            <a:avLst/>
          </a:prstGeom>
          <a:noFill/>
          <a:ln>
            <a:solidFill>
              <a:srgbClr val="7030A0"/>
            </a:solidFill>
          </a:ln>
        </p:spPr>
        <p:txBody>
          <a:bodyPr wrap="square" rtlCol="0">
            <a:spAutoFit/>
          </a:bodyPr>
          <a:lstStyle/>
          <a:p>
            <a:r>
              <a:rPr lang="es-ES" dirty="0">
                <a:solidFill>
                  <a:schemeClr val="bg1"/>
                </a:solidFill>
                <a:latin typeface="Bahnschrift Light SemiCondensed" panose="020B0502040204020203" pitchFamily="34" charset="0"/>
              </a:rPr>
              <a:t>¿Quién participa en cuya cultura?</a:t>
            </a:r>
          </a:p>
          <a:p>
            <a:r>
              <a:rPr lang="es-ES" dirty="0">
                <a:solidFill>
                  <a:schemeClr val="bg1"/>
                </a:solidFill>
                <a:latin typeface="Bahnschrift Light SemiCondensed" panose="020B0502040204020203" pitchFamily="34" charset="0"/>
              </a:rPr>
              <a:t>¿Cómo accedemos a algo en lo que ya deberíamos estar? </a:t>
            </a:r>
          </a:p>
          <a:p>
            <a:r>
              <a:rPr lang="es-ES" dirty="0">
                <a:solidFill>
                  <a:schemeClr val="bg1"/>
                </a:solidFill>
                <a:latin typeface="Bahnschrift Light SemiCondensed" panose="020B0502040204020203" pitchFamily="34" charset="0"/>
              </a:rPr>
              <a:t>¿Cómo se puede asegurar nuestra participación y acceso a la cultura?</a:t>
            </a:r>
          </a:p>
          <a:p>
            <a:r>
              <a:rPr lang="es-ES" dirty="0">
                <a:solidFill>
                  <a:schemeClr val="bg1"/>
                </a:solidFill>
                <a:latin typeface="Bahnschrift Light SemiCondensed" panose="020B0502040204020203" pitchFamily="34" charset="0"/>
              </a:rPr>
              <a:t>¿qué significa esa participación y quién debe defenderla?</a:t>
            </a:r>
          </a:p>
        </p:txBody>
      </p:sp>
      <p:cxnSp>
        <p:nvCxnSpPr>
          <p:cNvPr id="5" name="Conector recto 4">
            <a:extLst>
              <a:ext uri="{FF2B5EF4-FFF2-40B4-BE49-F238E27FC236}">
                <a16:creationId xmlns:a16="http://schemas.microsoft.com/office/drawing/2014/main" id="{43A77028-A428-45B9-A43A-693ECA0D122E}"/>
              </a:ext>
            </a:extLst>
          </p:cNvPr>
          <p:cNvCxnSpPr>
            <a:cxnSpLocks/>
            <a:stCxn id="154" idx="3"/>
            <a:endCxn id="160" idx="1"/>
          </p:cNvCxnSpPr>
          <p:nvPr/>
        </p:nvCxnSpPr>
        <p:spPr>
          <a:xfrm flipV="1">
            <a:off x="3396726" y="1971181"/>
            <a:ext cx="1523710" cy="802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38938F22-B087-4EBF-9474-7798E591960E}"/>
              </a:ext>
            </a:extLst>
          </p:cNvPr>
          <p:cNvCxnSpPr>
            <a:cxnSpLocks/>
            <a:stCxn id="154" idx="3"/>
            <a:endCxn id="162" idx="1"/>
          </p:cNvCxnSpPr>
          <p:nvPr/>
        </p:nvCxnSpPr>
        <p:spPr>
          <a:xfrm flipV="1">
            <a:off x="3396726" y="2634744"/>
            <a:ext cx="1589948" cy="138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Conector recto 165">
            <a:extLst>
              <a:ext uri="{FF2B5EF4-FFF2-40B4-BE49-F238E27FC236}">
                <a16:creationId xmlns:a16="http://schemas.microsoft.com/office/drawing/2014/main" id="{0EB939E8-93BB-4759-9F31-2C1E2FA5010F}"/>
              </a:ext>
            </a:extLst>
          </p:cNvPr>
          <p:cNvCxnSpPr>
            <a:stCxn id="154" idx="3"/>
            <a:endCxn id="158" idx="2"/>
          </p:cNvCxnSpPr>
          <p:nvPr/>
        </p:nvCxnSpPr>
        <p:spPr>
          <a:xfrm flipV="1">
            <a:off x="3396726" y="1188077"/>
            <a:ext cx="1013787" cy="1585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Conector recto 167">
            <a:extLst>
              <a:ext uri="{FF2B5EF4-FFF2-40B4-BE49-F238E27FC236}">
                <a16:creationId xmlns:a16="http://schemas.microsoft.com/office/drawing/2014/main" id="{BF11AA8D-FB92-48DF-BCFE-0E24BED8D71C}"/>
              </a:ext>
            </a:extLst>
          </p:cNvPr>
          <p:cNvCxnSpPr>
            <a:cxnSpLocks/>
            <a:stCxn id="154" idx="3"/>
            <a:endCxn id="163" idx="1"/>
          </p:cNvCxnSpPr>
          <p:nvPr/>
        </p:nvCxnSpPr>
        <p:spPr>
          <a:xfrm>
            <a:off x="3396726" y="2773245"/>
            <a:ext cx="1487441" cy="859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Conector recto de flecha 169">
            <a:extLst>
              <a:ext uri="{FF2B5EF4-FFF2-40B4-BE49-F238E27FC236}">
                <a16:creationId xmlns:a16="http://schemas.microsoft.com/office/drawing/2014/main" id="{C09F5332-28A0-44F3-A648-8060DD39D19B}"/>
              </a:ext>
            </a:extLst>
          </p:cNvPr>
          <p:cNvCxnSpPr>
            <a:cxnSpLocks/>
            <a:stCxn id="164" idx="3"/>
            <a:endCxn id="165" idx="1"/>
          </p:cNvCxnSpPr>
          <p:nvPr/>
        </p:nvCxnSpPr>
        <p:spPr>
          <a:xfrm flipV="1">
            <a:off x="3275628" y="5083818"/>
            <a:ext cx="687763" cy="125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9" name="Título 1">
            <a:extLst>
              <a:ext uri="{FF2B5EF4-FFF2-40B4-BE49-F238E27FC236}">
                <a16:creationId xmlns:a16="http://schemas.microsoft.com/office/drawing/2014/main" id="{D6729BD8-46E7-409E-8BDE-088263CDCD20}"/>
              </a:ext>
            </a:extLst>
          </p:cNvPr>
          <p:cNvSpPr>
            <a:spLocks noGrp="1"/>
          </p:cNvSpPr>
          <p:nvPr>
            <p:ph type="title"/>
          </p:nvPr>
        </p:nvSpPr>
        <p:spPr>
          <a:xfrm>
            <a:off x="8011066" y="119551"/>
            <a:ext cx="3553510" cy="4515149"/>
          </a:xfrm>
        </p:spPr>
        <p:txBody>
          <a:bodyPr>
            <a:normAutofit/>
          </a:bodyPr>
          <a:lstStyle/>
          <a:p>
            <a:pPr algn="ctr"/>
            <a:r>
              <a:rPr lang="es-MX" sz="5400" dirty="0">
                <a:solidFill>
                  <a:schemeClr val="bg1"/>
                </a:solidFill>
                <a:latin typeface="Bahnschrift SemiLight SemiConde" panose="020B0502040204020203" pitchFamily="34" charset="0"/>
              </a:rPr>
              <a:t>Cultura y espacios culturales</a:t>
            </a:r>
          </a:p>
        </p:txBody>
      </p:sp>
    </p:spTree>
    <p:extLst>
      <p:ext uri="{BB962C8B-B14F-4D97-AF65-F5344CB8AC3E}">
        <p14:creationId xmlns:p14="http://schemas.microsoft.com/office/powerpoint/2010/main" val="236374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5BEF89F-6F9D-41E7-984C-74C71E7812E1}"/>
              </a:ext>
            </a:extLst>
          </p:cNvPr>
          <p:cNvSpPr>
            <a:spLocks noGrp="1"/>
          </p:cNvSpPr>
          <p:nvPr>
            <p:ph type="title"/>
          </p:nvPr>
        </p:nvSpPr>
        <p:spPr>
          <a:xfrm>
            <a:off x="48020" y="834243"/>
            <a:ext cx="4030132" cy="4641720"/>
          </a:xfrm>
        </p:spPr>
        <p:txBody>
          <a:bodyPr>
            <a:normAutofit/>
          </a:bodyPr>
          <a:lstStyle/>
          <a:p>
            <a:pPr algn="ctr"/>
            <a:r>
              <a:rPr lang="es-MX" dirty="0">
                <a:solidFill>
                  <a:schemeClr val="bg1"/>
                </a:solidFill>
                <a:latin typeface="Bahnschrift Light SemiCondensed" panose="020B0502040204020203" pitchFamily="34" charset="0"/>
              </a:rPr>
              <a:t>Cultura y espacios culturales</a:t>
            </a:r>
          </a:p>
        </p:txBody>
      </p:sp>
      <p:sp>
        <p:nvSpPr>
          <p:cNvPr id="10" name="Freeform: Shape 9">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Freeform: Shape 11">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3C657BA-6EA9-42D3-8BEC-4773C34DFD94}"/>
              </a:ext>
            </a:extLst>
          </p:cNvPr>
          <p:cNvSpPr>
            <a:spLocks noGrp="1"/>
          </p:cNvSpPr>
          <p:nvPr>
            <p:ph idx="1"/>
          </p:nvPr>
        </p:nvSpPr>
        <p:spPr>
          <a:xfrm>
            <a:off x="4321071" y="647689"/>
            <a:ext cx="7385035" cy="4840087"/>
          </a:xfrm>
        </p:spPr>
        <p:txBody>
          <a:bodyPr>
            <a:normAutofit fontScale="85000" lnSpcReduction="10000"/>
          </a:bodyPr>
          <a:lstStyle/>
          <a:p>
            <a:r>
              <a:rPr lang="es-ES" dirty="0">
                <a:solidFill>
                  <a:schemeClr val="bg1"/>
                </a:solidFill>
                <a:latin typeface="Bahnschrift Light SemiCondensed" panose="020B0502040204020203" pitchFamily="34" charset="0"/>
              </a:rPr>
              <a:t>Comprender el acceso y la participación en un contexto más amplio también nos permite </a:t>
            </a:r>
            <a:r>
              <a:rPr lang="es-ES" b="1" dirty="0">
                <a:solidFill>
                  <a:schemeClr val="bg1"/>
                </a:solidFill>
                <a:latin typeface="Bahnschrift Light SemiCondensed" panose="020B0502040204020203" pitchFamily="34" charset="0"/>
              </a:rPr>
              <a:t>conectar la cultura con algunos derechos </a:t>
            </a:r>
            <a:r>
              <a:rPr lang="es-ES" dirty="0">
                <a:solidFill>
                  <a:schemeClr val="bg1"/>
                </a:solidFill>
                <a:latin typeface="Bahnschrift Light SemiCondensed" panose="020B0502040204020203" pitchFamily="34" charset="0"/>
              </a:rPr>
              <a:t>como el acceso a la información, la libertad de opinión y expresión, la educación.</a:t>
            </a:r>
          </a:p>
          <a:p>
            <a:endParaRPr lang="es-ES" dirty="0">
              <a:solidFill>
                <a:schemeClr val="bg1"/>
              </a:solidFill>
              <a:latin typeface="Bahnschrift Light SemiCondensed" panose="020B0502040204020203" pitchFamily="34" charset="0"/>
            </a:endParaRPr>
          </a:p>
          <a:p>
            <a:r>
              <a:rPr lang="es-MX" dirty="0">
                <a:solidFill>
                  <a:schemeClr val="bg1"/>
                </a:solidFill>
                <a:latin typeface="Bahnschrift Light SemiCondensed" panose="020B0502040204020203" pitchFamily="34" charset="0"/>
                <a:ea typeface="Calibri" panose="020F0502020204030204" pitchFamily="34" charset="0"/>
                <a:cs typeface="Times New Roman" panose="02020603050405020304" pitchFamily="18" charset="0"/>
              </a:rPr>
              <a:t>C</a:t>
            </a:r>
            <a:r>
              <a:rPr lang="es-MX"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uando vivimos en un lugar </a:t>
            </a:r>
            <a:r>
              <a:rPr lang="es-MX" b="1"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no siempre reconocemos las formas en las que participamos en nuestra propia cultura o no entendemos cómo acceder a ella.</a:t>
            </a:r>
          </a:p>
          <a:p>
            <a:endParaRPr lang="es-MX"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r>
              <a:rPr lang="es-ES" dirty="0">
                <a:solidFill>
                  <a:schemeClr val="bg1"/>
                </a:solidFill>
                <a:latin typeface="Bahnschrift Light SemiCondensed" panose="020B0502040204020203" pitchFamily="34" charset="0"/>
              </a:rPr>
              <a:t>En las sociedades postindustriales el sector cultural se conforma como un </a:t>
            </a:r>
            <a:r>
              <a:rPr lang="es-ES" b="1" dirty="0">
                <a:solidFill>
                  <a:schemeClr val="bg1"/>
                </a:solidFill>
                <a:latin typeface="Bahnschrift Light SemiCondensed" panose="020B0502040204020203" pitchFamily="34" charset="0"/>
              </a:rPr>
              <a:t>elemento central en el desarrollo de las ciudades</a:t>
            </a:r>
            <a:r>
              <a:rPr lang="es-ES" dirty="0">
                <a:solidFill>
                  <a:schemeClr val="bg1"/>
                </a:solidFill>
                <a:latin typeface="Bahnschrift Light SemiCondensed" panose="020B0502040204020203" pitchFamily="34" charset="0"/>
              </a:rPr>
              <a:t>, donde el principal reto se enmarca en las ganancias de competitividad a través del desarrollo de la economía del conocimiento y la creatividad.</a:t>
            </a:r>
          </a:p>
          <a:p>
            <a:endParaRPr lang="es-ES" dirty="0">
              <a:solidFill>
                <a:schemeClr val="bg1"/>
              </a:solidFill>
              <a:latin typeface="Bahnschrift Light SemiCondensed" panose="020B0502040204020203" pitchFamily="34" charset="0"/>
            </a:endParaRPr>
          </a:p>
        </p:txBody>
      </p:sp>
      <p:grpSp>
        <p:nvGrpSpPr>
          <p:cNvPr id="14" name="Group 13">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Freeform: Shape 23">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Freeform: Shape 24">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25">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Tree>
    <p:extLst>
      <p:ext uri="{BB962C8B-B14F-4D97-AF65-F5344CB8AC3E}">
        <p14:creationId xmlns:p14="http://schemas.microsoft.com/office/powerpoint/2010/main" val="3640674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ítulo 1">
            <a:extLst>
              <a:ext uri="{FF2B5EF4-FFF2-40B4-BE49-F238E27FC236}">
                <a16:creationId xmlns:a16="http://schemas.microsoft.com/office/drawing/2014/main" id="{43CF04D4-DC6F-492A-B561-95BCEA6634C0}"/>
              </a:ext>
            </a:extLst>
          </p:cNvPr>
          <p:cNvSpPr>
            <a:spLocks noGrp="1"/>
          </p:cNvSpPr>
          <p:nvPr>
            <p:ph type="title"/>
          </p:nvPr>
        </p:nvSpPr>
        <p:spPr>
          <a:xfrm>
            <a:off x="1479917" y="4022208"/>
            <a:ext cx="3848423" cy="2071487"/>
          </a:xfrm>
          <a:solidFill>
            <a:schemeClr val="accent5">
              <a:lumMod val="50000"/>
            </a:schemeClr>
          </a:solidFill>
        </p:spPr>
        <p:txBody>
          <a:bodyPr>
            <a:normAutofit/>
          </a:bodyPr>
          <a:lstStyle/>
          <a:p>
            <a:pPr algn="ctr"/>
            <a:r>
              <a:rPr lang="es-ES" sz="2000" dirty="0">
                <a:solidFill>
                  <a:schemeClr val="bg1"/>
                </a:solidFill>
                <a:latin typeface="Bahnschrift Light SemiCondensed" panose="020B0502040204020203" pitchFamily="34" charset="0"/>
              </a:rPr>
              <a:t>Rasgo que define al comportamiento espacial de las actividades ligadas al sector cultural</a:t>
            </a:r>
            <a:endParaRPr lang="es-MX" sz="2000" dirty="0">
              <a:solidFill>
                <a:schemeClr val="bg1"/>
              </a:solidFill>
              <a:latin typeface="Bahnschrift Light SemiCondensed" panose="020B0502040204020203" pitchFamily="34" charset="0"/>
            </a:endParaRPr>
          </a:p>
        </p:txBody>
      </p:sp>
      <p:grpSp>
        <p:nvGrpSpPr>
          <p:cNvPr id="32"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3"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4"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5"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5CDDAB04-229B-40FD-BE4D-DFFD08E10E8A}"/>
              </a:ext>
            </a:extLst>
          </p:cNvPr>
          <p:cNvSpPr>
            <a:spLocks noGrp="1"/>
          </p:cNvSpPr>
          <p:nvPr>
            <p:ph idx="1"/>
          </p:nvPr>
        </p:nvSpPr>
        <p:spPr>
          <a:xfrm>
            <a:off x="6689126" y="4165026"/>
            <a:ext cx="4001706" cy="1839076"/>
          </a:xfrm>
          <a:ln>
            <a:solidFill>
              <a:schemeClr val="accent1"/>
            </a:solidFill>
          </a:ln>
        </p:spPr>
        <p:txBody>
          <a:bodyPr>
            <a:normAutofit/>
          </a:bodyPr>
          <a:lstStyle/>
          <a:p>
            <a:pPr marL="0" indent="0" algn="ctr">
              <a:buNone/>
            </a:pPr>
            <a:r>
              <a:rPr lang="es-ES" dirty="0">
                <a:solidFill>
                  <a:schemeClr val="bg1"/>
                </a:solidFill>
                <a:latin typeface="Bahnschrift Light SemiCondensed" panose="020B0502040204020203" pitchFamily="34" charset="0"/>
              </a:rPr>
              <a:t>Tendencia a la aglomeración y asentamiento concentrado en el territorio</a:t>
            </a:r>
          </a:p>
        </p:txBody>
      </p:sp>
      <p:grpSp>
        <p:nvGrpSpPr>
          <p:cNvPr id="37"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8"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3" name="CuadroTexto 42">
            <a:extLst>
              <a:ext uri="{FF2B5EF4-FFF2-40B4-BE49-F238E27FC236}">
                <a16:creationId xmlns:a16="http://schemas.microsoft.com/office/drawing/2014/main" id="{C4E83818-23C3-4159-A09B-974B1F2B3DA4}"/>
              </a:ext>
            </a:extLst>
          </p:cNvPr>
          <p:cNvSpPr txBox="1"/>
          <p:nvPr/>
        </p:nvSpPr>
        <p:spPr>
          <a:xfrm>
            <a:off x="1858177" y="1071521"/>
            <a:ext cx="7702722" cy="2677656"/>
          </a:xfrm>
          <a:prstGeom prst="rect">
            <a:avLst/>
          </a:prstGeom>
          <a:solidFill>
            <a:schemeClr val="tx1"/>
          </a:solidFill>
        </p:spPr>
        <p:txBody>
          <a:bodyPr wrap="square">
            <a:spAutoFit/>
          </a:bodyPr>
          <a:lstStyle/>
          <a:p>
            <a:pPr algn="ctr"/>
            <a:r>
              <a:rPr lang="es-ES" sz="2800" dirty="0">
                <a:solidFill>
                  <a:schemeClr val="accent1">
                    <a:lumMod val="75000"/>
                  </a:schemeClr>
                </a:solidFill>
                <a:latin typeface="Bahnschrift Light SemiCondensed" panose="020B0502040204020203" pitchFamily="34" charset="0"/>
              </a:rPr>
              <a:t>Si consideramos el talento como dotación innata de las personas, nada nos impide pensar que surge igualmente distribuido en el espacio; sin embargo esto no ocurre así porque las características de determinados territorios pueden favorecer la creación artística y cultural. (Boal y Herrero, 2017)</a:t>
            </a:r>
            <a:endParaRPr lang="es-MX" sz="2800" dirty="0">
              <a:solidFill>
                <a:schemeClr val="accent1">
                  <a:lumMod val="75000"/>
                </a:schemeClr>
              </a:solidFill>
              <a:latin typeface="Bahnschrift Light SemiCondensed" panose="020B0502040204020203" pitchFamily="34" charset="0"/>
            </a:endParaRPr>
          </a:p>
        </p:txBody>
      </p:sp>
      <p:cxnSp>
        <p:nvCxnSpPr>
          <p:cNvPr id="7" name="Conector recto de flecha 6">
            <a:extLst>
              <a:ext uri="{FF2B5EF4-FFF2-40B4-BE49-F238E27FC236}">
                <a16:creationId xmlns:a16="http://schemas.microsoft.com/office/drawing/2014/main" id="{9F7E7C88-C93D-4784-B825-F17A9E60E0CC}"/>
              </a:ext>
            </a:extLst>
          </p:cNvPr>
          <p:cNvCxnSpPr>
            <a:cxnSpLocks/>
            <a:stCxn id="2" idx="3"/>
            <a:endCxn id="3" idx="1"/>
          </p:cNvCxnSpPr>
          <p:nvPr/>
        </p:nvCxnSpPr>
        <p:spPr>
          <a:xfrm>
            <a:off x="5328340" y="5057952"/>
            <a:ext cx="1360786" cy="2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7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6A57EACD-61CA-4775-9551-2078FC0BC7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31107" y="5203828"/>
            <a:ext cx="1861478" cy="1557272"/>
            <a:chOff x="9731107" y="5203828"/>
            <a:chExt cx="1861478" cy="1557272"/>
          </a:xfrm>
          <a:solidFill>
            <a:schemeClr val="bg1"/>
          </a:solidFill>
        </p:grpSpPr>
        <p:sp>
          <p:nvSpPr>
            <p:cNvPr id="11" name="Freeform: Shape 10">
              <a:extLst>
                <a:ext uri="{FF2B5EF4-FFF2-40B4-BE49-F238E27FC236}">
                  <a16:creationId xmlns:a16="http://schemas.microsoft.com/office/drawing/2014/main" id="{5EA9CEFA-65DF-4773-AB16-4E0811348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203828"/>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B46568-197D-4462-A2AB-B32016E07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310550-C5D3-4B44-A74F-CA522D3EA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4320944-CB85-404B-ACEB-4C621A2DE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09ADAE-8ED7-4349-9F53-C9846B34A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4A30888-D632-4303-AD63-F9F6425F6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94E026-3245-4E27-8FA4-B5E50398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980A2D-E8F8-4D53-96BD-549B6E43C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9B2DDE9-70F9-46DE-A98D-A9E6A15B0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D6359C0-FED2-4F38-AF2C-D2CCB137C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203828"/>
              <a:ext cx="36218" cy="36221"/>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731DFD6-7643-4367-B357-419597215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D5AD929-BDD1-4C17-B069-7F26DA239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A89B223-AC6D-428A-ADA0-A8107F132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55AE910-CDA0-467B-91F1-30022FC7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356051"/>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280BBB4-49D0-40C7-949B-CE40E918B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3560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A691FB-DA8E-4CB6-B2CB-43996A8A6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6ABC7EF-0297-4356-A5FE-85B70C226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2A4C124-2BE2-47A7-88BD-0D0E70225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77B5782-F97B-49E6-B4CF-05080D43F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356051"/>
              <a:ext cx="36221" cy="36221"/>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45F28A-82A7-4E2A-AC1D-A9080F5F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04D3904-C2B3-4481-9AD0-4F4B97BF7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356044"/>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7E99BD2-8425-452F-BBC9-DA271A4D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6826B2E-CE5F-4751-AB16-2F5D38E0D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356044"/>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3D69C59-2023-4CEC-BA7C-5EE1834EC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B90D7BC-1D4E-4E24-B1E4-700CFE90C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35604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425F03-8DA8-4B30-8D52-0F823F557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356046"/>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5042418-2AFD-437C-BDFE-95057749D1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50803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7247EC-FBD7-42B0-89E1-981401897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642B17A-8F41-4932-B0D0-CAA198A3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BC09251-BDF7-47DB-8213-2FD24431C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F3F5D47-FD51-41B4-B385-72FB1B83F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FEDA36F-4DFB-4CF9-AFCB-DF2830797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B82A4E-24F2-4AF9-ACD9-032004D5C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48A1B0D-4A06-45BC-B4BC-CFC5300FB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50802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FAD49E-FD72-4576-A940-2428587BC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0C5050F-FCF4-41AE-A014-DA0E79C9D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50802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05C37E2-39BD-41F3-A48B-0D6656AFD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ADE8E63-21C2-4361-9759-81558A67F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BB2F91E-6261-407E-AB8B-BC2971C5E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508025"/>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1B8D98F-3287-4463-9C66-4D5562880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660254"/>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4B4DF75-5954-4360-BD08-C0F14F07B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660248"/>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646D91-7334-4EF7-854E-31229C0EB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B52D0D3-BAB6-4E87-A7E3-042FE194E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9FAD0-CAF0-416B-A5C2-BF67795C5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E22E26C-C150-4D82-9949-7CBE6C6E3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660254"/>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072F62D-B9FA-4CBD-8427-DCDAE9724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A5E7E19-8DF1-4E35-B975-14DB353C5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6602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29CC129-69D0-48B1-969C-406A8EC16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863A762-C2BE-4B7F-8F77-FB38598F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660246"/>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5ED5B7-A269-4716-8A91-60C4640BC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53D700F-89B5-47C3-88CF-F491CCA23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60B6165-C5E0-4495-B9AC-5D3FAA17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66025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2C06BE7-B255-49E8-AFD7-16EA0DEE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812233"/>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62BAA60-4FD3-4ED5-85B8-FA1AEBB54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D285C5F-B15D-4C99-876E-11EA0EDDB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1D3315B-6CF6-4B8A-9AD6-15E8ED774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2316A1B-DF30-4B08-A25E-634088C3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B9824C-F3A0-4BB5-BA2D-E7B2C8739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812233"/>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4AA607-331A-4D12-9628-01D4184C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C5FC238-AD32-4501-B2D5-55A3F1409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651C95-EE88-4D97-A4BD-842E093F0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D800BB2-C68A-40A6-8CD4-A733BD0DB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812233"/>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697780E-7DCF-4651-9953-FE1A7062C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B417FEE-0006-405F-A3EF-741EC0C6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D2CA75D-333A-4FC0-A35C-15021893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8122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1FE7FEB-856E-4B91-9524-7CB608A04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964459"/>
              <a:ext cx="36465" cy="36221"/>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815A820-71A2-4F06-909A-802956FC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964453"/>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135222E-6463-4F37-A52D-8E5F48B17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4C684AC-F7CB-4096-BD97-E024A220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AEB483C-20AB-4095-912D-AB52A7C32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D1625C5-4D6F-4AF0-8F52-3E430AD86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964459"/>
              <a:ext cx="36221" cy="36221"/>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E6AC22C-25A4-400A-8E40-0DA9119C5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4586291-7B87-4844-A3C7-1B10E7070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964451"/>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E6C849B-AC63-4611-9425-967763280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3DD2AB7-F94D-4A1E-8D17-3A8418C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964451"/>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99CE3DE-A5D3-4CBC-9771-BA0D4A71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51F4BCD-DCFB-49C5-AA53-912A2644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9644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17BD47A-2F24-467E-A016-650656A35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964453"/>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60F5B69-D34A-4A38-AC4F-E04BB730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11644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6D5DFC6-ED6D-4E93-BBFD-32876861C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116440"/>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46009FB-3E9E-46F5-9DC9-B225C7B7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10C4A9D-1BAD-4C1A-B643-39CEA7C5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3786231-B3C8-45C0-AB76-F0F35D7E1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E05DBD8-3FC9-47DE-88E7-849A2BE28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116440"/>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8B45623-D400-48AE-99CB-C50EF8208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50817F4-286D-4A64-A707-319964118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611643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E2CBB23-BC03-4233-B66D-F3E1BC361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611643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5B057C8-A242-41ED-B0DB-78B245C07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611643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CB4C1C0-5F41-4E24-A7CD-AFB1DE7B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61164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153209C-5637-4CEC-AB94-73A0EA2C7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611643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7A55A31-FEC9-482A-B837-965828913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3BA94A3-F00C-4D17-9254-A955E4414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268419"/>
              <a:ext cx="36465" cy="36219"/>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A2902DE-23EF-49CE-A669-B9096A9D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5780746-7CB1-459B-ACF8-EE4C8FA2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EC72100-CCC7-485B-AB73-AFE6263C2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0330226-7157-4C26-8B12-849E7E40B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6FC5CE2-A4E9-48A9-A687-9D3CBDF2C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71F8A61-039C-4875-ABD2-DDAD0AF61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9C48D7-E617-453A-95A7-4CBADCB70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268419"/>
              <a:ext cx="36221" cy="36219"/>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028847A-3236-456C-ABCA-F17FACC74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68F10DA-E024-4DFF-B71A-284CE3783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268419"/>
              <a:ext cx="36218" cy="36219"/>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D1258F2-08D2-4674-BB2B-00DA3F054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1CA4E673-ADD3-4C6A-B67D-077CD7F76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8412C5A-7E5C-437B-A36E-FD4ADC57E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268417"/>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56AC8FA-ED34-4749-9A15-E878B4088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420645"/>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EE8845F-6312-4CB4-8345-10FAA6E91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6649974-BABE-465B-934C-798CD398A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A2E8120-B8AC-4058-AB81-44A99CF53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B3ACBEF-904A-4B73-A8B1-3A62AC12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80CD75B-0C3D-4186-B1D8-E58A7580E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7D40FB-488F-4EFD-9019-8E5802A73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89A9FA-C815-459B-8D43-862AC2805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42065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A360E5B-3ABC-46DD-9DFE-5D8D1D4D2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42066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BCC9121-E8F5-49AE-869E-1245398D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42066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190A7C8-B00C-4DCB-929A-328811039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42066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BC02C4-69CC-4293-9249-E28D9F2C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42067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4748328-B03B-4EDD-96F0-DAF652720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420679"/>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7E29EF6-5C38-4836-AE46-64215DD78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572627"/>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33BC27D-A755-4489-B73A-5B0EA4BD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572627"/>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018ADBF-7412-4D0F-BC0F-8710DB9A4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70D54CD-D372-4C7F-B2AC-AB600FE52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BB9398E-F21C-4918-8C5A-90735B80B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A7E3180-5F52-4B48-B3BD-F02177C4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572627"/>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657DEC7-1A91-41CA-B3FD-593EFF942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F66DBED-0EF0-4BC7-A733-8CEB9301F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57265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27BC7E2-BB50-457E-8D53-CBADC3D0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E5B2F2A-FBC8-42A5-9305-B5C98A24D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57265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BC862E-B59F-4BFB-A777-05409E727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3FB1571-92E7-4829-BCCD-7DCB0FE98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57265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4F917C1-A8BC-4A0E-AE36-F9D0BE981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6F8931C-3AC8-4029-B30C-5361BFBCA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07" y="6724848"/>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76E87F7-1BC0-472D-B19E-FFB49424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3" y="672484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65149F4-5FFD-4DA3-B387-25DDFF149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2"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CC143A2-5B71-45E0-A5DC-1AE44CF2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29C66E6-99F1-4166-B11B-8C47DD310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7"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D782C24-70D1-4DF0-A631-9FA264292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0" y="6724848"/>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04EA4D6-FB90-4EE9-9C94-FACE6D79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1E17C7-CF11-4295-85DA-5237670B3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724881"/>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3AF0AFB-AF22-44B2-B981-AF6098F19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C7A3631-6B95-4E40-89A4-0DC231A1A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724881"/>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320EDD3-FA1E-4F06-B5E6-86BA66BFF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5CB6263-11E9-4CF8-B171-7C627720C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9FB7707-C4F1-4107-A1AA-C702870A5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67" y="6724876"/>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grpSp>
      <p:sp>
        <p:nvSpPr>
          <p:cNvPr id="3" name="Marcador de contenido 2">
            <a:extLst>
              <a:ext uri="{FF2B5EF4-FFF2-40B4-BE49-F238E27FC236}">
                <a16:creationId xmlns:a16="http://schemas.microsoft.com/office/drawing/2014/main" id="{8EEC8B3E-25B9-4194-9F70-8ED7384874A0}"/>
              </a:ext>
            </a:extLst>
          </p:cNvPr>
          <p:cNvSpPr>
            <a:spLocks noGrp="1"/>
          </p:cNvSpPr>
          <p:nvPr>
            <p:ph idx="1"/>
          </p:nvPr>
        </p:nvSpPr>
        <p:spPr>
          <a:xfrm>
            <a:off x="798250" y="1624632"/>
            <a:ext cx="9939693" cy="3627488"/>
          </a:xfrm>
        </p:spPr>
        <p:txBody>
          <a:bodyPr>
            <a:normAutofit fontScale="92500"/>
          </a:bodyPr>
          <a:lstStyle/>
          <a:p>
            <a:pPr marL="0" indent="0" algn="ctr">
              <a:buNone/>
            </a:pPr>
            <a:r>
              <a:rPr lang="es-ES" sz="3500" b="1" dirty="0">
                <a:solidFill>
                  <a:schemeClr val="bg1"/>
                </a:solidFill>
                <a:latin typeface="Bahnschrift Light SemiCondensed" panose="020B0502040204020203" pitchFamily="34" charset="0"/>
              </a:rPr>
              <a:t>Cualquier actividad cultural está enclavada en el territorio, al menos como dotación, y que además se desarrolla, interactúa y despliega sus principales efectos sobre una determinada demarcación espacial (Boal y Herrero, 2017).</a:t>
            </a:r>
          </a:p>
          <a:p>
            <a:pPr algn="ctr"/>
            <a:endParaRPr lang="es-ES" dirty="0">
              <a:solidFill>
                <a:schemeClr val="bg1"/>
              </a:solidFill>
              <a:latin typeface="Bahnschrift Light SemiCondensed" panose="020B0502040204020203" pitchFamily="34" charset="0"/>
            </a:endParaRPr>
          </a:p>
          <a:p>
            <a:pPr marL="0" indent="0" algn="ctr">
              <a:buNone/>
            </a:pPr>
            <a:r>
              <a:rPr lang="es-MX" dirty="0">
                <a:solidFill>
                  <a:schemeClr val="accent1"/>
                </a:solidFill>
                <a:latin typeface="Bahnschrift Light SemiCondensed" panose="020B0502040204020203" pitchFamily="34" charset="0"/>
              </a:rPr>
              <a:t>Elemento de análisis en el acceso:</a:t>
            </a:r>
          </a:p>
          <a:p>
            <a:pPr marL="0" indent="0" algn="ctr">
              <a:buNone/>
            </a:pPr>
            <a:r>
              <a:rPr lang="es-MX" b="1" dirty="0">
                <a:solidFill>
                  <a:schemeClr val="accent1"/>
                </a:solidFill>
                <a:latin typeface="Bahnschrift Light SemiCondensed" panose="020B0502040204020203" pitchFamily="34" charset="0"/>
              </a:rPr>
              <a:t>los espacios culturales y digitales dónde las actividades se llevan a cabo</a:t>
            </a:r>
          </a:p>
          <a:p>
            <a:endParaRPr lang="es-MX" dirty="0">
              <a:solidFill>
                <a:schemeClr val="bg1"/>
              </a:solidFill>
              <a:latin typeface="Bahnschrift Light SemiCondensed" panose="020B0502040204020203" pitchFamily="34" charset="0"/>
            </a:endParaRPr>
          </a:p>
        </p:txBody>
      </p:sp>
      <p:grpSp>
        <p:nvGrpSpPr>
          <p:cNvPr id="155" name="Graphic 190">
            <a:extLst>
              <a:ext uri="{FF2B5EF4-FFF2-40B4-BE49-F238E27FC236}">
                <a16:creationId xmlns:a16="http://schemas.microsoft.com/office/drawing/2014/main" id="{55A100E1-E66E-4ED2-A56A-F7A819228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725954"/>
            <a:ext cx="1598829" cy="531293"/>
            <a:chOff x="2504802" y="1755501"/>
            <a:chExt cx="1598829" cy="531293"/>
          </a:xfrm>
          <a:solidFill>
            <a:schemeClr val="bg1"/>
          </a:solidFill>
        </p:grpSpPr>
        <p:sp>
          <p:nvSpPr>
            <p:cNvPr id="156" name="Freeform: Shape 155">
              <a:extLst>
                <a:ext uri="{FF2B5EF4-FFF2-40B4-BE49-F238E27FC236}">
                  <a16:creationId xmlns:a16="http://schemas.microsoft.com/office/drawing/2014/main" id="{4AB9672F-EB60-4C69-965D-C7AD5217C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7B9190C-E3A6-476A-9BBD-79CC3E7A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159" name="Graphic 212">
            <a:extLst>
              <a:ext uri="{FF2B5EF4-FFF2-40B4-BE49-F238E27FC236}">
                <a16:creationId xmlns:a16="http://schemas.microsoft.com/office/drawing/2014/main" id="{CAB9AD4F-A248-4D49-8779-CE40E64C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1" name="Graphic 212">
            <a:extLst>
              <a:ext uri="{FF2B5EF4-FFF2-40B4-BE49-F238E27FC236}">
                <a16:creationId xmlns:a16="http://schemas.microsoft.com/office/drawing/2014/main" id="{3D4C1981-3D8B-446C-BFAE-E7EE5CF2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315927"/>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2767287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ítulo 1">
            <a:extLst>
              <a:ext uri="{FF2B5EF4-FFF2-40B4-BE49-F238E27FC236}">
                <a16:creationId xmlns:a16="http://schemas.microsoft.com/office/drawing/2014/main" id="{2C1F5695-DE76-484F-BFBD-36D27BBBE4CA}"/>
              </a:ext>
            </a:extLst>
          </p:cNvPr>
          <p:cNvSpPr>
            <a:spLocks noGrp="1"/>
          </p:cNvSpPr>
          <p:nvPr>
            <p:ph type="title"/>
          </p:nvPr>
        </p:nvSpPr>
        <p:spPr>
          <a:xfrm>
            <a:off x="708900" y="4096327"/>
            <a:ext cx="6200132" cy="2682889"/>
          </a:xfrm>
        </p:spPr>
        <p:txBody>
          <a:bodyPr>
            <a:normAutofit/>
          </a:bodyPr>
          <a:lstStyle/>
          <a:p>
            <a:pPr algn="ctr"/>
            <a:r>
              <a:rPr lang="es-MX" sz="3600" dirty="0">
                <a:solidFill>
                  <a:schemeClr val="bg1"/>
                </a:solidFill>
                <a:latin typeface="Bahnschrift Light SemiCondensed" panose="020B0502040204020203" pitchFamily="34" charset="0"/>
              </a:rPr>
              <a:t>Problemáticas que se pueden resolver con ayuda del análisis espacial</a:t>
            </a:r>
          </a:p>
        </p:txBody>
      </p:sp>
      <p:sp>
        <p:nvSpPr>
          <p:cNvPr id="14"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Marcador de contenido 2">
            <a:extLst>
              <a:ext uri="{FF2B5EF4-FFF2-40B4-BE49-F238E27FC236}">
                <a16:creationId xmlns:a16="http://schemas.microsoft.com/office/drawing/2014/main" id="{3C31CB41-277B-4CD0-AB88-8A26B8CB7221}"/>
              </a:ext>
            </a:extLst>
          </p:cNvPr>
          <p:cNvSpPr>
            <a:spLocks noGrp="1"/>
          </p:cNvSpPr>
          <p:nvPr>
            <p:ph idx="1"/>
          </p:nvPr>
        </p:nvSpPr>
        <p:spPr>
          <a:xfrm>
            <a:off x="4552242" y="356257"/>
            <a:ext cx="7360358" cy="4351338"/>
          </a:xfrm>
        </p:spPr>
        <p:txBody>
          <a:bodyPr>
            <a:normAutofit/>
          </a:bodyPr>
          <a:lstStyle/>
          <a:p>
            <a:r>
              <a:rPr lang="es-MX" sz="2400" dirty="0">
                <a:solidFill>
                  <a:schemeClr val="bg1"/>
                </a:solidFill>
              </a:rPr>
              <a:t>¿Los espacios culturales tienen una distribución aleatoria en el territorio?</a:t>
            </a:r>
          </a:p>
          <a:p>
            <a:r>
              <a:rPr lang="es-MX" sz="2400" dirty="0">
                <a:solidFill>
                  <a:schemeClr val="bg1"/>
                </a:solidFill>
              </a:rPr>
              <a:t>¿Qué espacios hay y en dónde?</a:t>
            </a:r>
          </a:p>
          <a:p>
            <a:r>
              <a:rPr lang="es-MX" sz="2400" dirty="0">
                <a:solidFill>
                  <a:schemeClr val="bg1"/>
                </a:solidFill>
              </a:rPr>
              <a:t>¿Existen concentraciones (</a:t>
            </a:r>
            <a:r>
              <a:rPr lang="es-MX" sz="2400" dirty="0" err="1">
                <a:solidFill>
                  <a:schemeClr val="bg1"/>
                </a:solidFill>
              </a:rPr>
              <a:t>clusters</a:t>
            </a:r>
            <a:r>
              <a:rPr lang="es-MX" sz="2400" dirty="0">
                <a:solidFill>
                  <a:schemeClr val="bg1"/>
                </a:solidFill>
              </a:rPr>
              <a:t>) de espacios culturales que resultan en una desigualdad de la distribución?</a:t>
            </a:r>
          </a:p>
          <a:p>
            <a:r>
              <a:rPr lang="es-MX" sz="2400" dirty="0">
                <a:solidFill>
                  <a:schemeClr val="bg1"/>
                </a:solidFill>
              </a:rPr>
              <a:t>¿Los espacios culturales vecinos entre sí tienen las mismas características? ¿por qué sí por qué no?</a:t>
            </a:r>
          </a:p>
          <a:p>
            <a:r>
              <a:rPr lang="es-MX" sz="2400" dirty="0">
                <a:solidFill>
                  <a:schemeClr val="bg1"/>
                </a:solidFill>
              </a:rPr>
              <a:t>¿La desigualdad en la distribución se asocia con una característica social de la población?</a:t>
            </a:r>
          </a:p>
          <a:p>
            <a:pPr marL="0" indent="0">
              <a:buNone/>
            </a:pPr>
            <a:endParaRPr lang="es-MX" sz="2400" dirty="0">
              <a:solidFill>
                <a:schemeClr val="bg1"/>
              </a:solidFill>
            </a:endParaRPr>
          </a:p>
        </p:txBody>
      </p:sp>
      <p:grpSp>
        <p:nvGrpSpPr>
          <p:cNvPr id="2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6143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ítulo 1">
            <a:extLst>
              <a:ext uri="{FF2B5EF4-FFF2-40B4-BE49-F238E27FC236}">
                <a16:creationId xmlns:a16="http://schemas.microsoft.com/office/drawing/2014/main" id="{E6D2C201-23DD-4C89-AD90-25175DA0C4F6}"/>
              </a:ext>
            </a:extLst>
          </p:cNvPr>
          <p:cNvSpPr>
            <a:spLocks noGrp="1"/>
          </p:cNvSpPr>
          <p:nvPr>
            <p:ph type="title"/>
          </p:nvPr>
        </p:nvSpPr>
        <p:spPr>
          <a:xfrm>
            <a:off x="899929" y="1679587"/>
            <a:ext cx="4114571" cy="4296387"/>
          </a:xfrm>
        </p:spPr>
        <p:txBody>
          <a:bodyPr>
            <a:normAutofit fontScale="90000"/>
          </a:bodyPr>
          <a:lstStyle/>
          <a:p>
            <a:pPr algn="ctr"/>
            <a:r>
              <a:rPr lang="es-MX" dirty="0">
                <a:solidFill>
                  <a:schemeClr val="bg1"/>
                </a:solidFill>
                <a:latin typeface="Bahnschrift Light SemiCondensed" panose="020B0502040204020203" pitchFamily="34" charset="0"/>
              </a:rPr>
              <a:t>¿Qué ocurre con el internet y las herramientas que nos permiten ingresar a espacios digitales?</a:t>
            </a:r>
            <a:endParaRPr lang="es-MX" dirty="0">
              <a:solidFill>
                <a:schemeClr val="bg1"/>
              </a:solidFill>
            </a:endParaRP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387C72F7-F3BF-4633-92B3-CFE87C1A7E2A}"/>
              </a:ext>
            </a:extLst>
          </p:cNvPr>
          <p:cNvSpPr>
            <a:spLocks noGrp="1"/>
          </p:cNvSpPr>
          <p:nvPr>
            <p:ph idx="1"/>
          </p:nvPr>
        </p:nvSpPr>
        <p:spPr>
          <a:xfrm>
            <a:off x="5893444" y="1255772"/>
            <a:ext cx="5217173" cy="4351338"/>
          </a:xfrm>
        </p:spPr>
        <p:txBody>
          <a:bodyPr>
            <a:normAutofit fontScale="62500" lnSpcReduction="20000"/>
          </a:bodyPr>
          <a:lstStyle/>
          <a:p>
            <a:r>
              <a:rPr lang="es-ES" sz="3300" dirty="0">
                <a:solidFill>
                  <a:schemeClr val="bg1"/>
                </a:solidFill>
                <a:latin typeface="Bahnschrift Light SemiCondensed" panose="020B0502040204020203" pitchFamily="34" charset="0"/>
              </a:rPr>
              <a:t>La Reforma a la Ley de Telecomunicaciones de 2013 supuso la elevación a derecho constitucional del acceso a internet. Luego, en 2016, la Organización de las Naciones Unidas (ONU) ratificó el acceso a internet como un derecho fundamental de los seres humanos.</a:t>
            </a:r>
          </a:p>
          <a:p>
            <a:endParaRPr lang="es-ES" sz="3300" dirty="0">
              <a:solidFill>
                <a:schemeClr val="bg1"/>
              </a:solidFill>
              <a:latin typeface="Bahnschrift Light SemiCondensed" panose="020B0502040204020203" pitchFamily="34" charset="0"/>
            </a:endParaRPr>
          </a:p>
          <a:p>
            <a:r>
              <a:rPr lang="es-ES" sz="3300" dirty="0">
                <a:solidFill>
                  <a:schemeClr val="bg1"/>
                </a:solidFill>
                <a:latin typeface="Bahnschrift Light SemiCondensed" panose="020B0502040204020203" pitchFamily="34" charset="0"/>
              </a:rPr>
              <a:t>El internet  nacido bajo la perspectiva de la descentralización pero se desarrolla en la época de la </a:t>
            </a:r>
            <a:r>
              <a:rPr lang="es-ES" sz="3300" dirty="0" err="1">
                <a:solidFill>
                  <a:schemeClr val="bg1"/>
                </a:solidFill>
                <a:latin typeface="Bahnschrift Light SemiCondensed" panose="020B0502040204020203" pitchFamily="34" charset="0"/>
              </a:rPr>
              <a:t>hiperconectividad</a:t>
            </a:r>
            <a:r>
              <a:rPr lang="es-ES" sz="3300" dirty="0">
                <a:solidFill>
                  <a:schemeClr val="bg1"/>
                </a:solidFill>
                <a:latin typeface="Bahnschrift Light SemiCondensed" panose="020B0502040204020203" pitchFamily="34" charset="0"/>
              </a:rPr>
              <a:t> desigual </a:t>
            </a:r>
          </a:p>
          <a:p>
            <a:endParaRPr lang="es-ES" sz="3300" dirty="0">
              <a:solidFill>
                <a:schemeClr val="bg1"/>
              </a:solidFill>
              <a:latin typeface="Bahnschrift Light SemiCondensed" panose="020B0502040204020203" pitchFamily="34" charset="0"/>
            </a:endParaRPr>
          </a:p>
          <a:p>
            <a:r>
              <a:rPr lang="es-ES" sz="3300" dirty="0">
                <a:solidFill>
                  <a:schemeClr val="bg1"/>
                </a:solidFill>
                <a:latin typeface="Bahnschrift Light SemiCondensed" panose="020B0502040204020203" pitchFamily="34" charset="0"/>
              </a:rPr>
              <a:t>Brecha digital: la desigualdad relacionada con el acceso a internet y a las Tecnologías de la Información y la Comunicación (TIC)</a:t>
            </a:r>
          </a:p>
          <a:p>
            <a:endParaRPr lang="es-MX" dirty="0">
              <a:solidFill>
                <a:schemeClr val="bg1"/>
              </a:solidFill>
              <a:latin typeface="Bahnschrift Light SemiCondensed" panose="020B0502040204020203" pitchFamily="34" charset="0"/>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61628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6" name="Freeform: Shape 35">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ítulo 1">
            <a:extLst>
              <a:ext uri="{FF2B5EF4-FFF2-40B4-BE49-F238E27FC236}">
                <a16:creationId xmlns:a16="http://schemas.microsoft.com/office/drawing/2014/main" id="{E6D2C201-23DD-4C89-AD90-25175DA0C4F6}"/>
              </a:ext>
            </a:extLst>
          </p:cNvPr>
          <p:cNvSpPr>
            <a:spLocks noGrp="1"/>
          </p:cNvSpPr>
          <p:nvPr>
            <p:ph type="title"/>
          </p:nvPr>
        </p:nvSpPr>
        <p:spPr>
          <a:xfrm>
            <a:off x="790416" y="3921766"/>
            <a:ext cx="3826286" cy="2065298"/>
          </a:xfrm>
        </p:spPr>
        <p:txBody>
          <a:bodyPr>
            <a:normAutofit/>
          </a:bodyPr>
          <a:lstStyle/>
          <a:p>
            <a:pPr algn="ctr"/>
            <a:r>
              <a:rPr lang="es-ES" sz="3700" dirty="0">
                <a:solidFill>
                  <a:schemeClr val="bg1"/>
                </a:solidFill>
                <a:latin typeface="Bahnschrift Light SemiCondensed" panose="020B0502040204020203" pitchFamily="34" charset="0"/>
              </a:rPr>
              <a:t>Problemáticas que se pueden abordar</a:t>
            </a:r>
            <a:endParaRPr lang="es-MX" sz="3700" dirty="0">
              <a:solidFill>
                <a:schemeClr val="bg1"/>
              </a:solidFill>
            </a:endParaRPr>
          </a:p>
        </p:txBody>
      </p:sp>
      <p:sp>
        <p:nvSpPr>
          <p:cNvPr id="38" name="Freeform: Shape 37">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2" name="Freeform: Shape 41">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Freeform: Shape 43">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Marcador de contenido 2">
            <a:extLst>
              <a:ext uri="{FF2B5EF4-FFF2-40B4-BE49-F238E27FC236}">
                <a16:creationId xmlns:a16="http://schemas.microsoft.com/office/drawing/2014/main" id="{387C72F7-F3BF-4633-92B3-CFE87C1A7E2A}"/>
              </a:ext>
            </a:extLst>
          </p:cNvPr>
          <p:cNvSpPr>
            <a:spLocks noGrp="1"/>
          </p:cNvSpPr>
          <p:nvPr>
            <p:ph idx="1"/>
          </p:nvPr>
        </p:nvSpPr>
        <p:spPr>
          <a:xfrm>
            <a:off x="5304416" y="996774"/>
            <a:ext cx="6001049" cy="2877765"/>
          </a:xfrm>
        </p:spPr>
        <p:txBody>
          <a:bodyPr>
            <a:normAutofit fontScale="92500" lnSpcReduction="10000"/>
          </a:bodyPr>
          <a:lstStyle/>
          <a:p>
            <a:r>
              <a:rPr lang="es-ES" dirty="0">
                <a:solidFill>
                  <a:schemeClr val="bg1"/>
                </a:solidFill>
                <a:latin typeface="Bahnschrift Light SemiCondensed" panose="020B0502040204020203" pitchFamily="34" charset="0"/>
              </a:rPr>
              <a:t>¿Quién tiene acceso a internet?</a:t>
            </a:r>
          </a:p>
          <a:p>
            <a:r>
              <a:rPr lang="es-ES" dirty="0">
                <a:solidFill>
                  <a:schemeClr val="bg1"/>
                </a:solidFill>
                <a:latin typeface="Bahnschrift Light SemiCondensed" panose="020B0502040204020203" pitchFamily="34" charset="0"/>
              </a:rPr>
              <a:t>¿Qué beneficios tiene que una vivienda tenga internet o acceso a TIC?</a:t>
            </a:r>
          </a:p>
          <a:p>
            <a:r>
              <a:rPr lang="es-ES" dirty="0">
                <a:solidFill>
                  <a:schemeClr val="bg1"/>
                </a:solidFill>
                <a:latin typeface="Bahnschrift Light SemiCondensed" panose="020B0502040204020203" pitchFamily="34" charset="0"/>
              </a:rPr>
              <a:t>¿La distribución de las redes se da de manera desigual y por qué?</a:t>
            </a:r>
          </a:p>
          <a:p>
            <a:r>
              <a:rPr lang="es-ES" dirty="0">
                <a:solidFill>
                  <a:schemeClr val="bg1"/>
                </a:solidFill>
                <a:latin typeface="Bahnschrift Light SemiCondensed" panose="020B0502040204020203" pitchFamily="34" charset="0"/>
              </a:rPr>
              <a:t>¿El acceso al internet se da de manera similar al acceso a espacios culturales?</a:t>
            </a:r>
          </a:p>
          <a:p>
            <a:endParaRPr lang="es-MX" dirty="0">
              <a:solidFill>
                <a:schemeClr val="bg1"/>
              </a:solidFill>
              <a:latin typeface="Bahnschrift Light SemiCondensed" panose="020B0502040204020203" pitchFamily="34" charset="0"/>
            </a:endParaRPr>
          </a:p>
        </p:txBody>
      </p:sp>
      <p:grpSp>
        <p:nvGrpSpPr>
          <p:cNvPr id="46"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7" name="Freeform: Shape 46">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CuadroTexto 3">
            <a:extLst>
              <a:ext uri="{FF2B5EF4-FFF2-40B4-BE49-F238E27FC236}">
                <a16:creationId xmlns:a16="http://schemas.microsoft.com/office/drawing/2014/main" id="{4B289A2F-B472-43F9-9056-B48D5FF0B82C}"/>
              </a:ext>
            </a:extLst>
          </p:cNvPr>
          <p:cNvSpPr txBox="1"/>
          <p:nvPr/>
        </p:nvSpPr>
        <p:spPr>
          <a:xfrm>
            <a:off x="5407117" y="4787942"/>
            <a:ext cx="5545916" cy="923330"/>
          </a:xfrm>
          <a:prstGeom prst="rect">
            <a:avLst/>
          </a:prstGeom>
          <a:solidFill>
            <a:schemeClr val="accent1">
              <a:lumMod val="60000"/>
              <a:lumOff val="40000"/>
            </a:schemeClr>
          </a:solidFill>
        </p:spPr>
        <p:txBody>
          <a:bodyPr wrap="square" rtlCol="0">
            <a:spAutoFit/>
          </a:bodyPr>
          <a:lstStyle/>
          <a:p>
            <a:r>
              <a:rPr lang="es-ES" i="1" dirty="0">
                <a:latin typeface="Bahnschrift Light Condensed" panose="020B0502040204020203" pitchFamily="34" charset="0"/>
              </a:rPr>
              <a:t>La manera de generar una verdadera autonomía sobre la conectividad es que las poblaciones decidan cómo quieren conectarse y tengan una formación básica sobre el uso de las tecnologías </a:t>
            </a:r>
            <a:r>
              <a:rPr lang="es-ES" dirty="0">
                <a:latin typeface="Bahnschrift Light Condensed" panose="020B0502040204020203" pitchFamily="34" charset="0"/>
              </a:rPr>
              <a:t>(Santiago, 2021)</a:t>
            </a:r>
          </a:p>
        </p:txBody>
      </p:sp>
    </p:spTree>
    <p:extLst>
      <p:ext uri="{BB962C8B-B14F-4D97-AF65-F5344CB8AC3E}">
        <p14:creationId xmlns:p14="http://schemas.microsoft.com/office/powerpoint/2010/main" val="2502444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F6DA45B-E9C4-4E07-89AD-DC455FADE7B8}"/>
              </a:ext>
            </a:extLst>
          </p:cNvPr>
          <p:cNvSpPr>
            <a:spLocks noGrp="1"/>
          </p:cNvSpPr>
          <p:nvPr>
            <p:ph type="title"/>
          </p:nvPr>
        </p:nvSpPr>
        <p:spPr>
          <a:xfrm>
            <a:off x="360024" y="1886509"/>
            <a:ext cx="4749792" cy="2505707"/>
          </a:xfrm>
        </p:spPr>
        <p:txBody>
          <a:bodyPr>
            <a:normAutofit/>
          </a:bodyPr>
          <a:lstStyle/>
          <a:p>
            <a:pPr algn="ctr"/>
            <a:r>
              <a:rPr lang="es-MX" sz="3400" dirty="0">
                <a:solidFill>
                  <a:schemeClr val="bg1"/>
                </a:solidFill>
                <a:latin typeface="Bahnschrift Light SemiCondensed" panose="020B0502040204020203" pitchFamily="34" charset="0"/>
              </a:rPr>
              <a:t>Fusión telecomunicaciones-geografía-computación</a:t>
            </a:r>
          </a:p>
        </p:txBody>
      </p:sp>
      <p:sp>
        <p:nvSpPr>
          <p:cNvPr id="10" name="Freeform: Shape 9">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2" name="Freeform: Shape 11">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8ACB16D-56F8-4E70-8189-5EA9DFF1A7FC}"/>
              </a:ext>
            </a:extLst>
          </p:cNvPr>
          <p:cNvSpPr>
            <a:spLocks noGrp="1"/>
          </p:cNvSpPr>
          <p:nvPr>
            <p:ph idx="1"/>
          </p:nvPr>
        </p:nvSpPr>
        <p:spPr>
          <a:xfrm>
            <a:off x="5273041" y="1013204"/>
            <a:ext cx="6410436" cy="4351338"/>
          </a:xfrm>
        </p:spPr>
        <p:txBody>
          <a:bodyPr>
            <a:normAutofit/>
          </a:bodyPr>
          <a:lstStyle/>
          <a:p>
            <a:pPr marL="0" indent="0">
              <a:buNone/>
            </a:pPr>
            <a:r>
              <a:rPr lang="es-ES" sz="2200" dirty="0">
                <a:solidFill>
                  <a:schemeClr val="bg1"/>
                </a:solidFill>
                <a:latin typeface="Bahnschrift Light SemiCondensed" panose="020B0502040204020203" pitchFamily="34" charset="0"/>
              </a:rPr>
              <a:t>La </a:t>
            </a:r>
            <a:r>
              <a:rPr lang="es-ES" sz="2200" dirty="0" err="1">
                <a:solidFill>
                  <a:schemeClr val="bg1"/>
                </a:solidFill>
                <a:latin typeface="Bahnschrift Light SemiCondensed" panose="020B0502040204020203" pitchFamily="34" charset="0"/>
              </a:rPr>
              <a:t>cibergeografía</a:t>
            </a:r>
            <a:r>
              <a:rPr lang="es-ES" sz="2200" dirty="0">
                <a:solidFill>
                  <a:schemeClr val="bg1"/>
                </a:solidFill>
                <a:latin typeface="Bahnschrift Light SemiCondensed" panose="020B0502040204020203" pitchFamily="34" charset="0"/>
              </a:rPr>
              <a:t>, considerando las nuevas relaciones socioespaciales, abarca líneas de estudio: </a:t>
            </a:r>
          </a:p>
          <a:p>
            <a:pPr marL="0" indent="0">
              <a:buNone/>
            </a:pPr>
            <a:endParaRPr lang="es-ES" sz="2200" dirty="0">
              <a:solidFill>
                <a:schemeClr val="bg1"/>
              </a:solidFill>
              <a:latin typeface="Bahnschrift Light SemiCondensed" panose="020B0502040204020203" pitchFamily="34" charset="0"/>
            </a:endParaRPr>
          </a:p>
          <a:p>
            <a:r>
              <a:rPr lang="es-ES" sz="2200" dirty="0">
                <a:solidFill>
                  <a:schemeClr val="bg1"/>
                </a:solidFill>
                <a:latin typeface="Bahnschrift Light SemiCondensed" panose="020B0502040204020203" pitchFamily="34" charset="0"/>
              </a:rPr>
              <a:t>la distribución espacial del equipamiento físico de las tecnologías de la información y las comunicaciones (TIC),</a:t>
            </a:r>
          </a:p>
          <a:p>
            <a:r>
              <a:rPr lang="es-ES" sz="2200" dirty="0">
                <a:solidFill>
                  <a:schemeClr val="bg1"/>
                </a:solidFill>
                <a:latin typeface="Bahnschrift Light SemiCondensed" panose="020B0502040204020203" pitchFamily="34" charset="0"/>
              </a:rPr>
              <a:t>los aspectos sociodemográficos de las nuevas comunidades virtuales</a:t>
            </a:r>
          </a:p>
          <a:p>
            <a:r>
              <a:rPr lang="es-ES" sz="2200" dirty="0">
                <a:solidFill>
                  <a:schemeClr val="bg1"/>
                </a:solidFill>
                <a:latin typeface="Bahnschrift Light SemiCondensed" panose="020B0502040204020203" pitchFamily="34" charset="0"/>
              </a:rPr>
              <a:t>la visualización e integración de los nuevos espacios electrónicos </a:t>
            </a:r>
          </a:p>
          <a:p>
            <a:r>
              <a:rPr lang="es-ES" sz="2200" dirty="0">
                <a:solidFill>
                  <a:schemeClr val="bg1"/>
                </a:solidFill>
                <a:latin typeface="Bahnschrift Light SemiCondensed" panose="020B0502040204020203" pitchFamily="34" charset="0"/>
              </a:rPr>
              <a:t>el estudio geográfico de los flujos comunicacionales</a:t>
            </a:r>
            <a:endParaRPr lang="es-MX" sz="2200" dirty="0">
              <a:solidFill>
                <a:schemeClr val="bg1"/>
              </a:solidFill>
              <a:latin typeface="Bahnschrift Light SemiCondensed" panose="020B0502040204020203" pitchFamily="34" charset="0"/>
            </a:endParaRPr>
          </a:p>
        </p:txBody>
      </p:sp>
      <p:grpSp>
        <p:nvGrpSpPr>
          <p:cNvPr id="14" name="Group 13">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Freeform: Shape 23">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Freeform: Shape 24">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25">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Tree>
    <p:extLst>
      <p:ext uri="{BB962C8B-B14F-4D97-AF65-F5344CB8AC3E}">
        <p14:creationId xmlns:p14="http://schemas.microsoft.com/office/powerpoint/2010/main" val="3594779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38" name="Freeform: Shape 3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41" name="Freeform: Shape 40">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2F29FB-BC71-4A52-9970-93C66A588895}"/>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Mapeo</a:t>
            </a:r>
            <a:r>
              <a:rPr lang="en-US" sz="5400" kern="1200" dirty="0">
                <a:solidFill>
                  <a:schemeClr val="bg1"/>
                </a:solidFill>
                <a:latin typeface="+mj-lt"/>
                <a:ea typeface="+mj-ea"/>
                <a:cs typeface="+mj-cs"/>
              </a:rPr>
              <a:t> con QGis</a:t>
            </a:r>
          </a:p>
        </p:txBody>
      </p:sp>
      <p:sp>
        <p:nvSpPr>
          <p:cNvPr id="4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52" name="Freeform: Shape 5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8" name="Oval 5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Freeform: Shape 61">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Freeform: Shape 63">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062989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3E892B-D7C6-4CBB-A20F-0CC491D47640}"/>
              </a:ext>
            </a:extLst>
          </p:cNvPr>
          <p:cNvSpPr>
            <a:spLocks noGrp="1"/>
          </p:cNvSpPr>
          <p:nvPr>
            <p:ph type="title"/>
          </p:nvPr>
        </p:nvSpPr>
        <p:spPr>
          <a:xfrm>
            <a:off x="1102368" y="1877492"/>
            <a:ext cx="4030132" cy="3215373"/>
          </a:xfrm>
        </p:spPr>
        <p:txBody>
          <a:bodyPr>
            <a:normAutofit/>
          </a:bodyPr>
          <a:lstStyle/>
          <a:p>
            <a:pPr algn="ctr"/>
            <a:r>
              <a:rPr lang="es-MX" dirty="0">
                <a:solidFill>
                  <a:schemeClr val="bg1"/>
                </a:solidFill>
                <a:latin typeface="Bahnschrift Light SemiCondensed" panose="020B0502040204020203" pitchFamily="34" charset="0"/>
              </a:rPr>
              <a:t>Software </a:t>
            </a:r>
            <a:br>
              <a:rPr lang="es-MX" dirty="0">
                <a:solidFill>
                  <a:schemeClr val="bg1"/>
                </a:solidFill>
                <a:latin typeface="Bahnschrift Light SemiCondensed" panose="020B0502040204020203" pitchFamily="34" charset="0"/>
              </a:rPr>
            </a:br>
            <a:r>
              <a:rPr lang="es-MX" dirty="0">
                <a:solidFill>
                  <a:schemeClr val="bg1"/>
                </a:solidFill>
                <a:latin typeface="Bahnschrift Light SemiCondensed" panose="020B0502040204020203" pitchFamily="34" charset="0"/>
              </a:rPr>
              <a:t>QGis</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contenido 2">
            <a:extLst>
              <a:ext uri="{FF2B5EF4-FFF2-40B4-BE49-F238E27FC236}">
                <a16:creationId xmlns:a16="http://schemas.microsoft.com/office/drawing/2014/main" id="{02DA0F79-6E10-4CF3-949C-3ADF9735C6D8}"/>
              </a:ext>
            </a:extLst>
          </p:cNvPr>
          <p:cNvSpPr>
            <a:spLocks noGrp="1"/>
          </p:cNvSpPr>
          <p:nvPr>
            <p:ph idx="1"/>
          </p:nvPr>
        </p:nvSpPr>
        <p:spPr>
          <a:xfrm>
            <a:off x="6309085" y="1539279"/>
            <a:ext cx="5217173" cy="4351338"/>
          </a:xfrm>
        </p:spPr>
        <p:txBody>
          <a:bodyPr>
            <a:normAutofit/>
          </a:bodyPr>
          <a:lstStyle/>
          <a:p>
            <a:r>
              <a:rPr lang="es-MX" dirty="0">
                <a:solidFill>
                  <a:schemeClr val="bg1"/>
                </a:solidFill>
                <a:latin typeface="Bahnschrift Light SemiCondensed" panose="020B0502040204020203" pitchFamily="34" charset="0"/>
              </a:rPr>
              <a:t>Sistema de Información Geográfica</a:t>
            </a:r>
          </a:p>
          <a:p>
            <a:r>
              <a:rPr lang="es-MX" dirty="0">
                <a:solidFill>
                  <a:schemeClr val="bg1"/>
                </a:solidFill>
                <a:latin typeface="Bahnschrift Light SemiCondensed" panose="020B0502040204020203" pitchFamily="34" charset="0"/>
              </a:rPr>
              <a:t>Software libre: software que puede ser estudiado, modificado, construido y usado de manera libre por los usuarios. Es gratis.</a:t>
            </a:r>
          </a:p>
          <a:p>
            <a:r>
              <a:rPr lang="es-MX" dirty="0">
                <a:solidFill>
                  <a:schemeClr val="bg1"/>
                </a:solidFill>
                <a:latin typeface="Bahnschrift Light SemiCondensed" panose="020B0502040204020203" pitchFamily="34" charset="0"/>
              </a:rPr>
              <a:t>Se puede usar con datos </a:t>
            </a:r>
            <a:r>
              <a:rPr lang="es-MX" dirty="0" err="1">
                <a:solidFill>
                  <a:schemeClr val="bg1"/>
                </a:solidFill>
                <a:latin typeface="Bahnschrift Light SemiCondensed" panose="020B0502040204020203" pitchFamily="34" charset="0"/>
              </a:rPr>
              <a:t>raster</a:t>
            </a:r>
            <a:r>
              <a:rPr lang="es-MX" dirty="0">
                <a:solidFill>
                  <a:schemeClr val="bg1"/>
                </a:solidFill>
                <a:latin typeface="Bahnschrift Light SemiCondensed" panose="020B0502040204020203" pitchFamily="34" charset="0"/>
              </a:rPr>
              <a:t> y vectoriales.</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9963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ítulo 1">
            <a:extLst>
              <a:ext uri="{FF2B5EF4-FFF2-40B4-BE49-F238E27FC236}">
                <a16:creationId xmlns:a16="http://schemas.microsoft.com/office/drawing/2014/main" id="{1DC6139A-0F47-4AB8-83C9-E2D639D684D8}"/>
              </a:ext>
            </a:extLst>
          </p:cNvPr>
          <p:cNvSpPr>
            <a:spLocks noGrp="1"/>
          </p:cNvSpPr>
          <p:nvPr>
            <p:ph type="title"/>
          </p:nvPr>
        </p:nvSpPr>
        <p:spPr>
          <a:xfrm>
            <a:off x="2232252" y="633046"/>
            <a:ext cx="4463623" cy="1314996"/>
          </a:xfrm>
        </p:spPr>
        <p:txBody>
          <a:bodyPr anchor="b">
            <a:normAutofit/>
          </a:bodyPr>
          <a:lstStyle/>
          <a:p>
            <a:r>
              <a:rPr lang="es-MX">
                <a:solidFill>
                  <a:schemeClr val="bg1"/>
                </a:solidFill>
                <a:latin typeface="Bahnschrift Light SemiCondensed" panose="020B0502040204020203" pitchFamily="34" charset="0"/>
              </a:rPr>
              <a:t>¿Qué es analizar el espacio?</a:t>
            </a:r>
          </a:p>
        </p:txBody>
      </p:sp>
      <p:sp>
        <p:nvSpPr>
          <p:cNvPr id="35" name="Freeform: Shape 3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Marcador de contenido 2">
            <a:extLst>
              <a:ext uri="{FF2B5EF4-FFF2-40B4-BE49-F238E27FC236}">
                <a16:creationId xmlns:a16="http://schemas.microsoft.com/office/drawing/2014/main" id="{982BB6F9-1915-469F-9513-F74C43C9DC4C}"/>
              </a:ext>
            </a:extLst>
          </p:cNvPr>
          <p:cNvSpPr>
            <a:spLocks noGrp="1"/>
          </p:cNvSpPr>
          <p:nvPr>
            <p:ph idx="1"/>
          </p:nvPr>
        </p:nvSpPr>
        <p:spPr>
          <a:xfrm>
            <a:off x="1665322" y="2177445"/>
            <a:ext cx="4671132" cy="4044463"/>
          </a:xfrm>
        </p:spPr>
        <p:txBody>
          <a:bodyPr>
            <a:normAutofit/>
          </a:bodyPr>
          <a:lstStyle/>
          <a:p>
            <a:pPr marL="0" indent="0">
              <a:buNone/>
            </a:pPr>
            <a:r>
              <a:rPr lang="es-ES" sz="2200" dirty="0">
                <a:solidFill>
                  <a:schemeClr val="bg1"/>
                </a:solidFill>
                <a:latin typeface="Bahnschrift Light SemiCondensed" panose="020B0502040204020203" pitchFamily="34" charset="0"/>
              </a:rPr>
              <a:t>En 1854 en Londres ocurrió la epidemia de cólera de Broad Street.</a:t>
            </a:r>
          </a:p>
          <a:p>
            <a:pPr marL="0" indent="0">
              <a:buNone/>
            </a:pPr>
            <a:endParaRPr lang="es-ES" sz="2200" dirty="0">
              <a:solidFill>
                <a:schemeClr val="bg1"/>
              </a:solidFill>
              <a:latin typeface="Bahnschrift Light SemiCondensed" panose="020B0502040204020203" pitchFamily="34" charset="0"/>
            </a:endParaRPr>
          </a:p>
          <a:p>
            <a:pPr marL="0" indent="0">
              <a:buNone/>
            </a:pPr>
            <a:r>
              <a:rPr lang="es-ES" sz="2200" dirty="0">
                <a:solidFill>
                  <a:schemeClr val="bg1"/>
                </a:solidFill>
                <a:latin typeface="Bahnschrift Light SemiCondensed" panose="020B0502040204020203" pitchFamily="34" charset="0"/>
              </a:rPr>
              <a:t>Problema de contaminación debido a la gran afluencia de personas y la falta de servicios sanitarios adecuados</a:t>
            </a:r>
            <a:endParaRPr lang="es-MX" sz="2200" dirty="0">
              <a:solidFill>
                <a:schemeClr val="bg1"/>
              </a:solidFill>
              <a:latin typeface="Bahnschrift Light SemiCondensed" panose="020B0502040204020203" pitchFamily="34" charset="0"/>
            </a:endParaRPr>
          </a:p>
          <a:p>
            <a:pPr marL="0" indent="0">
              <a:buNone/>
            </a:pPr>
            <a:endParaRPr lang="es-ES" sz="2200" dirty="0">
              <a:solidFill>
                <a:schemeClr val="bg1"/>
              </a:solidFill>
              <a:latin typeface="Bahnschrift Light SemiCondensed" panose="020B0502040204020203" pitchFamily="34" charset="0"/>
            </a:endParaRPr>
          </a:p>
          <a:p>
            <a:pPr marL="0" indent="0">
              <a:buNone/>
            </a:pPr>
            <a:r>
              <a:rPr lang="es-ES" sz="2200" dirty="0">
                <a:solidFill>
                  <a:schemeClr val="bg1"/>
                </a:solidFill>
                <a:latin typeface="Bahnschrift Light SemiCondensed" panose="020B0502040204020203" pitchFamily="34" charset="0"/>
              </a:rPr>
              <a:t>No se tenía conocimiento de cómo se propagaba el cólera, había dos teorías: la teoría miasma y la teoría de los gérmenes.</a:t>
            </a:r>
          </a:p>
          <a:p>
            <a:pPr marL="0" indent="0">
              <a:buNone/>
            </a:pPr>
            <a:endParaRPr lang="es-ES" sz="2200" dirty="0">
              <a:solidFill>
                <a:schemeClr val="bg1"/>
              </a:solidFill>
              <a:latin typeface="Bahnschrift Light SemiCondensed" panose="020B0502040204020203" pitchFamily="34" charset="0"/>
            </a:endParaRPr>
          </a:p>
        </p:txBody>
      </p:sp>
      <p:sp>
        <p:nvSpPr>
          <p:cNvPr id="39" name="Freeform: Shape 38">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1" name="Freeform: Shape 40">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Imagen 3">
            <a:extLst>
              <a:ext uri="{FF2B5EF4-FFF2-40B4-BE49-F238E27FC236}">
                <a16:creationId xmlns:a16="http://schemas.microsoft.com/office/drawing/2014/main" id="{3F2BDFA2-C8E9-4C0D-A5EF-BE0CF2AAA6FE}"/>
              </a:ext>
            </a:extLst>
          </p:cNvPr>
          <p:cNvPicPr>
            <a:picLocks noChangeAspect="1"/>
          </p:cNvPicPr>
          <p:nvPr/>
        </p:nvPicPr>
        <p:blipFill rotWithShape="1">
          <a:blip r:embed="rId2"/>
          <a:srcRect l="7430" r="22820"/>
          <a:stretch/>
        </p:blipFill>
        <p:spPr>
          <a:xfrm>
            <a:off x="6765086" y="1159392"/>
            <a:ext cx="4810429" cy="4810429"/>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45"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6" name="Freeform: Shape 45">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6438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0075D-4450-4AA2-94FC-424A7226C767}"/>
              </a:ext>
            </a:extLst>
          </p:cNvPr>
          <p:cNvSpPr>
            <a:spLocks noGrp="1"/>
          </p:cNvSpPr>
          <p:nvPr>
            <p:ph type="title"/>
          </p:nvPr>
        </p:nvSpPr>
        <p:spPr/>
        <p:txBody>
          <a:bodyPr/>
          <a:lstStyle/>
          <a:p>
            <a:r>
              <a:rPr lang="es-MX" dirty="0">
                <a:solidFill>
                  <a:schemeClr val="bg1">
                    <a:lumMod val="85000"/>
                  </a:schemeClr>
                </a:solidFill>
                <a:latin typeface="Bahnschrift SemiLight SemiConde" panose="020B0502040204020203" pitchFamily="34" charset="0"/>
              </a:rPr>
              <a:t>Links importantes</a:t>
            </a:r>
          </a:p>
        </p:txBody>
      </p:sp>
      <p:sp>
        <p:nvSpPr>
          <p:cNvPr id="3" name="Marcador de contenido 2">
            <a:extLst>
              <a:ext uri="{FF2B5EF4-FFF2-40B4-BE49-F238E27FC236}">
                <a16:creationId xmlns:a16="http://schemas.microsoft.com/office/drawing/2014/main" id="{28072BC9-187B-4B83-8C60-39E14B2ADD42}"/>
              </a:ext>
            </a:extLst>
          </p:cNvPr>
          <p:cNvSpPr>
            <a:spLocks noGrp="1"/>
          </p:cNvSpPr>
          <p:nvPr>
            <p:ph idx="1"/>
          </p:nvPr>
        </p:nvSpPr>
        <p:spPr/>
        <p:txBody>
          <a:bodyPr>
            <a:normAutofit/>
          </a:bodyPr>
          <a:lstStyle/>
          <a:p>
            <a:r>
              <a:rPr lang="es-MX" dirty="0">
                <a:solidFill>
                  <a:schemeClr val="bg1">
                    <a:lumMod val="85000"/>
                  </a:schemeClr>
                </a:solidFill>
                <a:latin typeface="Bahnschrift SemiLight SemiConde" panose="020B0502040204020203" pitchFamily="34" charset="0"/>
              </a:rPr>
              <a:t>Instalación de </a:t>
            </a:r>
            <a:r>
              <a:rPr lang="es-MX" dirty="0" err="1">
                <a:solidFill>
                  <a:schemeClr val="bg1">
                    <a:lumMod val="85000"/>
                  </a:schemeClr>
                </a:solidFill>
                <a:latin typeface="Bahnschrift SemiLight SemiConde" panose="020B0502040204020203" pitchFamily="34" charset="0"/>
              </a:rPr>
              <a:t>Qgis</a:t>
            </a:r>
            <a:endParaRPr lang="es-MX" dirty="0">
              <a:solidFill>
                <a:schemeClr val="bg1">
                  <a:lumMod val="85000"/>
                </a:schemeClr>
              </a:solidFill>
              <a:latin typeface="Bahnschrift SemiLight SemiConde" panose="020B0502040204020203" pitchFamily="34" charset="0"/>
            </a:endParaRPr>
          </a:p>
          <a:p>
            <a:pPr marL="0" indent="0">
              <a:buNone/>
            </a:pPr>
            <a:r>
              <a:rPr lang="es-MX" dirty="0">
                <a:solidFill>
                  <a:schemeClr val="bg1">
                    <a:lumMod val="85000"/>
                  </a:schemeClr>
                </a:solidFill>
                <a:latin typeface="Bahnschrift SemiLight SemiConde" panose="020B0502040204020203" pitchFamily="34" charset="0"/>
                <a:hlinkClick r:id="rId2">
                  <a:extLst>
                    <a:ext uri="{A12FA001-AC4F-418D-AE19-62706E023703}">
                      <ahyp:hlinkClr xmlns:ahyp="http://schemas.microsoft.com/office/drawing/2018/hyperlinkcolor" val="tx"/>
                    </a:ext>
                  </a:extLst>
                </a:hlinkClick>
              </a:rPr>
              <a:t>https://www.qgis.org/es/site/</a:t>
            </a:r>
            <a:endParaRPr lang="es-MX" dirty="0">
              <a:solidFill>
                <a:schemeClr val="bg1">
                  <a:lumMod val="85000"/>
                </a:schemeClr>
              </a:solidFill>
              <a:latin typeface="Bahnschrift SemiLight SemiConde" panose="020B0502040204020203" pitchFamily="34" charset="0"/>
            </a:endParaRPr>
          </a:p>
          <a:p>
            <a:pPr marL="0" indent="0">
              <a:buNone/>
            </a:pPr>
            <a:endParaRPr lang="es-MX" dirty="0">
              <a:solidFill>
                <a:schemeClr val="bg1">
                  <a:lumMod val="85000"/>
                </a:schemeClr>
              </a:solidFill>
              <a:latin typeface="Bahnschrift SemiLight SemiConde" panose="020B0502040204020203" pitchFamily="34" charset="0"/>
            </a:endParaRPr>
          </a:p>
          <a:p>
            <a:r>
              <a:rPr lang="es-MX" dirty="0">
                <a:solidFill>
                  <a:schemeClr val="bg1">
                    <a:lumMod val="85000"/>
                  </a:schemeClr>
                </a:solidFill>
                <a:latin typeface="Bahnschrift SemiLight SemiConde" panose="020B0502040204020203" pitchFamily="34" charset="0"/>
              </a:rPr>
              <a:t>Sistema de Información Cultural</a:t>
            </a:r>
          </a:p>
          <a:p>
            <a:pPr marL="0" indent="0">
              <a:buNone/>
            </a:pPr>
            <a:r>
              <a:rPr lang="es-MX" dirty="0">
                <a:solidFill>
                  <a:schemeClr val="bg1">
                    <a:lumMod val="85000"/>
                  </a:schemeClr>
                </a:solidFill>
                <a:latin typeface="Bahnschrift SemiLight SemiConde" panose="020B0502040204020203" pitchFamily="34" charset="0"/>
                <a:hlinkClick r:id="rId3"/>
              </a:rPr>
              <a:t>https://sic.cultura.gob.mx/datos.php</a:t>
            </a:r>
            <a:endParaRPr lang="es-MX" dirty="0">
              <a:solidFill>
                <a:schemeClr val="bg1">
                  <a:lumMod val="85000"/>
                </a:schemeClr>
              </a:solidFill>
              <a:latin typeface="Bahnschrift SemiLight SemiConde" panose="020B0502040204020203" pitchFamily="34" charset="0"/>
            </a:endParaRPr>
          </a:p>
          <a:p>
            <a:pPr marL="0" indent="0">
              <a:buNone/>
            </a:pPr>
            <a:endParaRPr lang="es-MX" dirty="0">
              <a:solidFill>
                <a:schemeClr val="bg1">
                  <a:lumMod val="85000"/>
                </a:schemeClr>
              </a:solidFill>
              <a:latin typeface="Bahnschrift SemiLight SemiConde" panose="020B0502040204020203" pitchFamily="34" charset="0"/>
            </a:endParaRPr>
          </a:p>
          <a:p>
            <a:r>
              <a:rPr lang="es-MX" dirty="0">
                <a:solidFill>
                  <a:schemeClr val="bg1">
                    <a:lumMod val="85000"/>
                  </a:schemeClr>
                </a:solidFill>
                <a:latin typeface="Bahnschrift SemiLight SemiConde" panose="020B0502040204020203" pitchFamily="34" charset="0"/>
              </a:rPr>
              <a:t>GitHub</a:t>
            </a:r>
          </a:p>
          <a:p>
            <a:pPr marL="0" indent="0">
              <a:buNone/>
            </a:pPr>
            <a:r>
              <a:rPr lang="es-MX" dirty="0">
                <a:solidFill>
                  <a:schemeClr val="bg1">
                    <a:lumMod val="85000"/>
                  </a:schemeClr>
                </a:solidFill>
                <a:latin typeface="Bahnschrift SemiLight SemiConde" panose="020B0502040204020203" pitchFamily="34" charset="0"/>
                <a:hlinkClick r:id="rId4">
                  <a:extLst>
                    <a:ext uri="{A12FA001-AC4F-418D-AE19-62706E023703}">
                      <ahyp:hlinkClr xmlns:ahyp="http://schemas.microsoft.com/office/drawing/2018/hyperlinkcolor" val="tx"/>
                    </a:ext>
                  </a:extLst>
                </a:hlinkClick>
              </a:rPr>
              <a:t>https://github.com/itzaaolzu/MapeoCult</a:t>
            </a:r>
            <a:endParaRPr lang="es-MX" dirty="0">
              <a:solidFill>
                <a:schemeClr val="bg1">
                  <a:lumMod val="85000"/>
                </a:schemeClr>
              </a:solidFill>
              <a:latin typeface="Bahnschrift SemiLight SemiConde" panose="020B0502040204020203" pitchFamily="34" charset="0"/>
            </a:endParaRPr>
          </a:p>
          <a:p>
            <a:pPr marL="0" indent="0">
              <a:buNone/>
            </a:pPr>
            <a:endParaRPr lang="es-MX" dirty="0">
              <a:solidFill>
                <a:schemeClr val="bg1">
                  <a:lumMod val="85000"/>
                </a:schemeClr>
              </a:solidFill>
              <a:latin typeface="Bahnschrift SemiLight SemiConde" panose="020B0502040204020203" pitchFamily="34" charset="0"/>
            </a:endParaRPr>
          </a:p>
          <a:p>
            <a:endParaRPr lang="es-MX" dirty="0">
              <a:solidFill>
                <a:schemeClr val="bg1">
                  <a:lumMod val="85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1479010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63546F-BFC8-47C4-B7E0-56B89E32DE39}"/>
              </a:ext>
            </a:extLst>
          </p:cNvPr>
          <p:cNvSpPr>
            <a:spLocks noGrp="1"/>
          </p:cNvSpPr>
          <p:nvPr>
            <p:ph type="title"/>
          </p:nvPr>
        </p:nvSpPr>
        <p:spPr/>
        <p:txBody>
          <a:bodyPr/>
          <a:lstStyle/>
          <a:p>
            <a:r>
              <a:rPr lang="es-MX" dirty="0">
                <a:solidFill>
                  <a:schemeClr val="bg2"/>
                </a:solidFill>
                <a:latin typeface="Bahnschrift Light SemiCondensed" panose="020B0502040204020203" pitchFamily="34" charset="0"/>
              </a:rPr>
              <a:t>Instalación</a:t>
            </a:r>
          </a:p>
        </p:txBody>
      </p:sp>
      <p:pic>
        <p:nvPicPr>
          <p:cNvPr id="4" name="Marcador de contenido 3">
            <a:extLst>
              <a:ext uri="{FF2B5EF4-FFF2-40B4-BE49-F238E27FC236}">
                <a16:creationId xmlns:a16="http://schemas.microsoft.com/office/drawing/2014/main" id="{9C1927DD-7664-435F-B2AC-548F1D487991}"/>
              </a:ext>
            </a:extLst>
          </p:cNvPr>
          <p:cNvPicPr>
            <a:picLocks noGrp="1" noChangeAspect="1"/>
          </p:cNvPicPr>
          <p:nvPr>
            <p:ph idx="1"/>
          </p:nvPr>
        </p:nvPicPr>
        <p:blipFill>
          <a:blip r:embed="rId2"/>
          <a:stretch>
            <a:fillRect/>
          </a:stretch>
        </p:blipFill>
        <p:spPr>
          <a:xfrm>
            <a:off x="5328945" y="1156113"/>
            <a:ext cx="5870131" cy="4545773"/>
          </a:xfrm>
          <a:prstGeom prst="rect">
            <a:avLst/>
          </a:prstGeom>
        </p:spPr>
      </p:pic>
    </p:spTree>
    <p:extLst>
      <p:ext uri="{BB962C8B-B14F-4D97-AF65-F5344CB8AC3E}">
        <p14:creationId xmlns:p14="http://schemas.microsoft.com/office/powerpoint/2010/main" val="136275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Marcador de contenido 3" descr="Interfaz de usuario gráfica, Texto, Aplicación, Correo electrónico&#10;&#10;Descripción generada automáticamente">
            <a:extLst>
              <a:ext uri="{FF2B5EF4-FFF2-40B4-BE49-F238E27FC236}">
                <a16:creationId xmlns:a16="http://schemas.microsoft.com/office/drawing/2014/main" id="{F6868A64-63C9-4D03-81D6-5A2B07FF4404}"/>
              </a:ext>
            </a:extLst>
          </p:cNvPr>
          <p:cNvPicPr>
            <a:picLocks noGrp="1"/>
          </p:cNvPicPr>
          <p:nvPr>
            <p:ph idx="1"/>
          </p:nvPr>
        </p:nvPicPr>
        <p:blipFill>
          <a:blip r:embed="rId2"/>
          <a:stretch>
            <a:fillRect/>
          </a:stretch>
        </p:blipFill>
        <p:spPr>
          <a:xfrm>
            <a:off x="2357120" y="1016000"/>
            <a:ext cx="6527355" cy="5211763"/>
          </a:xfrm>
          <a:prstGeom prst="rect">
            <a:avLst/>
          </a:prstGeom>
        </p:spPr>
      </p:pic>
    </p:spTree>
    <p:extLst>
      <p:ext uri="{BB962C8B-B14F-4D97-AF65-F5344CB8AC3E}">
        <p14:creationId xmlns:p14="http://schemas.microsoft.com/office/powerpoint/2010/main" val="440028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Marcador de contenido 3" descr="Interfaz de usuario gráfica, Texto, Aplicación&#10;&#10;Descripción generada automáticamente">
            <a:extLst>
              <a:ext uri="{FF2B5EF4-FFF2-40B4-BE49-F238E27FC236}">
                <a16:creationId xmlns:a16="http://schemas.microsoft.com/office/drawing/2014/main" id="{45920F32-88A0-4109-B51D-408823677621}"/>
              </a:ext>
            </a:extLst>
          </p:cNvPr>
          <p:cNvPicPr>
            <a:picLocks noGrp="1"/>
          </p:cNvPicPr>
          <p:nvPr>
            <p:ph idx="1"/>
          </p:nvPr>
        </p:nvPicPr>
        <p:blipFill>
          <a:blip r:embed="rId2"/>
          <a:stretch>
            <a:fillRect/>
          </a:stretch>
        </p:blipFill>
        <p:spPr>
          <a:xfrm>
            <a:off x="2194561" y="568960"/>
            <a:ext cx="6758544" cy="5608003"/>
          </a:xfrm>
          <a:prstGeom prst="rect">
            <a:avLst/>
          </a:prstGeom>
        </p:spPr>
      </p:pic>
    </p:spTree>
    <p:extLst>
      <p:ext uri="{BB962C8B-B14F-4D97-AF65-F5344CB8AC3E}">
        <p14:creationId xmlns:p14="http://schemas.microsoft.com/office/powerpoint/2010/main" val="2495069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161DD821-F4BF-4CD4-BB0E-B483E6119CE7}"/>
              </a:ext>
            </a:extLst>
          </p:cNvPr>
          <p:cNvPicPr>
            <a:picLocks noGrp="1" noChangeAspect="1"/>
          </p:cNvPicPr>
          <p:nvPr>
            <p:ph idx="1"/>
          </p:nvPr>
        </p:nvPicPr>
        <p:blipFill>
          <a:blip r:embed="rId2"/>
          <a:stretch>
            <a:fillRect/>
          </a:stretch>
        </p:blipFill>
        <p:spPr>
          <a:xfrm>
            <a:off x="1854949" y="701040"/>
            <a:ext cx="6838172" cy="5321253"/>
          </a:xfrm>
          <a:prstGeom prst="rect">
            <a:avLst/>
          </a:prstGeom>
        </p:spPr>
      </p:pic>
    </p:spTree>
    <p:extLst>
      <p:ext uri="{BB962C8B-B14F-4D97-AF65-F5344CB8AC3E}">
        <p14:creationId xmlns:p14="http://schemas.microsoft.com/office/powerpoint/2010/main" val="1382415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54FF4-94A1-42E7-A34D-E31AB56AAB60}"/>
              </a:ext>
            </a:extLst>
          </p:cNvPr>
          <p:cNvSpPr>
            <a:spLocks noGrp="1"/>
          </p:cNvSpPr>
          <p:nvPr>
            <p:ph type="title"/>
          </p:nvPr>
        </p:nvSpPr>
        <p:spPr/>
        <p:txBody>
          <a:bodyPr/>
          <a:lstStyle/>
          <a:p>
            <a:r>
              <a:rPr lang="es-MX">
                <a:solidFill>
                  <a:schemeClr val="accent1"/>
                </a:solidFill>
                <a:latin typeface="Bahnschrift Light SemiCondensed" panose="020B0502040204020203" pitchFamily="34" charset="0"/>
              </a:rPr>
              <a:t>Referencias</a:t>
            </a:r>
            <a:endParaRPr lang="es-MX" dirty="0">
              <a:solidFill>
                <a:schemeClr val="accent1"/>
              </a:solidFill>
              <a:latin typeface="Bahnschrift Light SemiCondensed" panose="020B0502040204020203" pitchFamily="34" charset="0"/>
            </a:endParaRPr>
          </a:p>
        </p:txBody>
      </p:sp>
      <p:sp>
        <p:nvSpPr>
          <p:cNvPr id="3" name="Marcador de contenido 2">
            <a:extLst>
              <a:ext uri="{FF2B5EF4-FFF2-40B4-BE49-F238E27FC236}">
                <a16:creationId xmlns:a16="http://schemas.microsoft.com/office/drawing/2014/main" id="{B9B72B79-8BBD-4158-A9A4-B1C293F1EBF2}"/>
              </a:ext>
            </a:extLst>
          </p:cNvPr>
          <p:cNvSpPr>
            <a:spLocks noGrp="1"/>
          </p:cNvSpPr>
          <p:nvPr>
            <p:ph idx="1"/>
          </p:nvPr>
        </p:nvSpPr>
        <p:spPr/>
        <p:txBody>
          <a:bodyPr>
            <a:normAutofit/>
          </a:bodyPr>
          <a:lstStyle/>
          <a:p>
            <a:r>
              <a:rPr lang="es-ES" sz="2400" dirty="0">
                <a:solidFill>
                  <a:schemeClr val="accent1"/>
                </a:solidFill>
                <a:latin typeface="Bahnschrift Light SemiCondensed" panose="020B0502040204020203" pitchFamily="34" charset="0"/>
              </a:rPr>
              <a:t>Johnson, Steve(2006). </a:t>
            </a:r>
            <a:r>
              <a:rPr lang="es-ES" sz="2400" dirty="0" err="1">
                <a:solidFill>
                  <a:schemeClr val="accent1"/>
                </a:solidFill>
                <a:latin typeface="Bahnschrift Light SemiCondensed" panose="020B0502040204020203" pitchFamily="34" charset="0"/>
              </a:rPr>
              <a:t>The</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Ghost</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M´p</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Riverhead</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Books</a:t>
            </a:r>
            <a:r>
              <a:rPr lang="es-ES" sz="2400" dirty="0">
                <a:solidFill>
                  <a:schemeClr val="accent1"/>
                </a:solidFill>
                <a:latin typeface="Bahnschrift Light SemiCondensed" panose="020B0502040204020203" pitchFamily="34" charset="0"/>
              </a:rPr>
              <a:t>, Nueva York</a:t>
            </a:r>
          </a:p>
          <a:p>
            <a:r>
              <a:rPr lang="es-ES" sz="2400" dirty="0" err="1">
                <a:solidFill>
                  <a:schemeClr val="accent1"/>
                </a:solidFill>
                <a:latin typeface="Bahnschrift Light SemiCondensed" panose="020B0502040204020203" pitchFamily="34" charset="0"/>
              </a:rPr>
              <a:t>Laalsonen</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Annamari</a:t>
            </a:r>
            <a:r>
              <a:rPr lang="es-ES" sz="2400" dirty="0">
                <a:solidFill>
                  <a:schemeClr val="accent1"/>
                </a:solidFill>
                <a:latin typeface="Bahnschrift Light SemiCondensed" panose="020B0502040204020203" pitchFamily="34" charset="0"/>
              </a:rPr>
              <a:t> (2010) . </a:t>
            </a:r>
            <a:r>
              <a:rPr lang="es-ES" sz="2400" dirty="0" err="1">
                <a:solidFill>
                  <a:schemeClr val="accent1"/>
                </a:solidFill>
                <a:latin typeface="Bahnschrift Light SemiCondensed" panose="020B0502040204020203" pitchFamily="34" charset="0"/>
              </a:rPr>
              <a:t>Making</a:t>
            </a:r>
            <a:r>
              <a:rPr lang="es-ES" sz="2400" dirty="0">
                <a:solidFill>
                  <a:schemeClr val="accent1"/>
                </a:solidFill>
                <a:latin typeface="Bahnschrift Light SemiCondensed" panose="020B0502040204020203" pitchFamily="34" charset="0"/>
              </a:rPr>
              <a:t> culture accesible. Access, </a:t>
            </a:r>
            <a:r>
              <a:rPr lang="es-ES" sz="2400" dirty="0" err="1">
                <a:solidFill>
                  <a:schemeClr val="accent1"/>
                </a:solidFill>
                <a:latin typeface="Bahnschrift Light SemiCondensed" panose="020B0502040204020203" pitchFamily="34" charset="0"/>
              </a:rPr>
              <a:t>participation</a:t>
            </a:r>
            <a:r>
              <a:rPr lang="es-ES" sz="2400" dirty="0">
                <a:solidFill>
                  <a:schemeClr val="accent1"/>
                </a:solidFill>
                <a:latin typeface="Bahnschrift Light SemiCondensed" panose="020B0502040204020203" pitchFamily="34" charset="0"/>
              </a:rPr>
              <a:t> and cultural </a:t>
            </a:r>
            <a:r>
              <a:rPr lang="es-ES" sz="2400" dirty="0" err="1">
                <a:solidFill>
                  <a:schemeClr val="accent1"/>
                </a:solidFill>
                <a:latin typeface="Bahnschrift Light SemiCondensed" panose="020B0502040204020203" pitchFamily="34" charset="0"/>
              </a:rPr>
              <a:t>provision</a:t>
            </a:r>
            <a:r>
              <a:rPr lang="es-ES" sz="2400" dirty="0">
                <a:solidFill>
                  <a:schemeClr val="accent1"/>
                </a:solidFill>
                <a:latin typeface="Bahnschrift Light SemiCondensed" panose="020B0502040204020203" pitchFamily="34" charset="0"/>
              </a:rPr>
              <a:t> in </a:t>
            </a:r>
            <a:r>
              <a:rPr lang="es-ES" sz="2400" dirty="0" err="1">
                <a:solidFill>
                  <a:schemeClr val="accent1"/>
                </a:solidFill>
                <a:latin typeface="Bahnschrift Light SemiCondensed" panose="020B0502040204020203" pitchFamily="34" charset="0"/>
              </a:rPr>
              <a:t>the</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context</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of</a:t>
            </a:r>
            <a:r>
              <a:rPr lang="es-ES" sz="2400" dirty="0">
                <a:solidFill>
                  <a:schemeClr val="accent1"/>
                </a:solidFill>
                <a:latin typeface="Bahnschrift Light SemiCondensed" panose="020B0502040204020203" pitchFamily="34" charset="0"/>
              </a:rPr>
              <a:t> cultural </a:t>
            </a:r>
            <a:r>
              <a:rPr lang="es-ES" sz="2400" dirty="0" err="1">
                <a:solidFill>
                  <a:schemeClr val="accent1"/>
                </a:solidFill>
                <a:latin typeface="Bahnschrift Light SemiCondensed" panose="020B0502040204020203" pitchFamily="34" charset="0"/>
              </a:rPr>
              <a:t>rights</a:t>
            </a:r>
            <a:r>
              <a:rPr lang="es-ES" sz="2400" dirty="0">
                <a:solidFill>
                  <a:schemeClr val="accent1"/>
                </a:solidFill>
                <a:latin typeface="Bahnschrift Light SemiCondensed" panose="020B0502040204020203" pitchFamily="34" charset="0"/>
              </a:rPr>
              <a:t> in </a:t>
            </a:r>
            <a:r>
              <a:rPr lang="es-ES" sz="2400" dirty="0" err="1">
                <a:solidFill>
                  <a:schemeClr val="accent1"/>
                </a:solidFill>
                <a:latin typeface="Bahnschrift Light SemiCondensed" panose="020B0502040204020203" pitchFamily="34" charset="0"/>
              </a:rPr>
              <a:t>Europe</a:t>
            </a:r>
            <a:r>
              <a:rPr lang="es-ES" sz="2400" dirty="0">
                <a:solidFill>
                  <a:schemeClr val="accent1"/>
                </a:solidFill>
                <a:latin typeface="Bahnschrift Light SemiCondensed" panose="020B0502040204020203" pitchFamily="34" charset="0"/>
              </a:rPr>
              <a:t>. Council </a:t>
            </a:r>
            <a:r>
              <a:rPr lang="es-ES" sz="2400" dirty="0" err="1">
                <a:solidFill>
                  <a:schemeClr val="accent1"/>
                </a:solidFill>
                <a:latin typeface="Bahnschrift Light SemiCondensed" panose="020B0502040204020203" pitchFamily="34" charset="0"/>
              </a:rPr>
              <a:t>of</a:t>
            </a:r>
            <a:r>
              <a:rPr lang="es-ES" sz="2400" dirty="0">
                <a:solidFill>
                  <a:schemeClr val="accent1"/>
                </a:solidFill>
                <a:latin typeface="Bahnschrift Light SemiCondensed" panose="020B0502040204020203" pitchFamily="34" charset="0"/>
              </a:rPr>
              <a:t> </a:t>
            </a:r>
            <a:r>
              <a:rPr lang="es-ES" sz="2400" dirty="0" err="1">
                <a:solidFill>
                  <a:schemeClr val="accent1"/>
                </a:solidFill>
                <a:latin typeface="Bahnschrift Light SemiCondensed" panose="020B0502040204020203" pitchFamily="34" charset="0"/>
              </a:rPr>
              <a:t>Europe</a:t>
            </a:r>
            <a:r>
              <a:rPr lang="es-ES" sz="2400" dirty="0">
                <a:solidFill>
                  <a:schemeClr val="accent1"/>
                </a:solidFill>
                <a:latin typeface="Bahnschrift Light SemiCondensed" panose="020B0502040204020203" pitchFamily="34" charset="0"/>
              </a:rPr>
              <a:t>.</a:t>
            </a:r>
          </a:p>
          <a:p>
            <a:r>
              <a:rPr lang="es-ES" sz="2400" dirty="0" err="1">
                <a:solidFill>
                  <a:schemeClr val="accent1"/>
                </a:solidFill>
                <a:latin typeface="Bahnschrift Light SemiCondensed" panose="020B0502040204020203" pitchFamily="34" charset="0"/>
              </a:rPr>
              <a:t>Buzai</a:t>
            </a:r>
            <a:r>
              <a:rPr lang="es-ES" sz="2400" dirty="0">
                <a:solidFill>
                  <a:schemeClr val="accent1"/>
                </a:solidFill>
                <a:latin typeface="Bahnschrift Light SemiCondensed" panose="020B0502040204020203" pitchFamily="34" charset="0"/>
              </a:rPr>
              <a:t>, Gustavo Daniel (2013) Sistemas de información geográfica SIG : teoría y aplicación . - 1a ed. - Luján : 312Universidad Nacional de Luján.</a:t>
            </a:r>
          </a:p>
          <a:p>
            <a:r>
              <a:rPr lang="es-ES" sz="2400" dirty="0" err="1">
                <a:solidFill>
                  <a:schemeClr val="accent1"/>
                </a:solidFill>
                <a:latin typeface="Bahnschrift Light SemiCondensed" panose="020B0502040204020203" pitchFamily="34" charset="0"/>
              </a:rPr>
              <a:t>Herrro</a:t>
            </a:r>
            <a:r>
              <a:rPr lang="es-ES" sz="2400" dirty="0">
                <a:solidFill>
                  <a:schemeClr val="accent1"/>
                </a:solidFill>
                <a:latin typeface="Bahnschrift Light SemiCondensed" panose="020B0502040204020203" pitchFamily="34" charset="0"/>
              </a:rPr>
              <a:t> y Boal (2017). La distribución espacial de las actividades culturales y creativas en Castilla y León: un análisis mediante técnicas de econometría espacial. Universidad de Valladolid (5), 168-194</a:t>
            </a:r>
          </a:p>
          <a:p>
            <a:r>
              <a:rPr lang="es-ES" sz="2400" dirty="0">
                <a:solidFill>
                  <a:schemeClr val="accent1"/>
                </a:solidFill>
                <a:latin typeface="Bahnschrift Light SemiCondensed" panose="020B0502040204020203" pitchFamily="34" charset="0"/>
              </a:rPr>
              <a:t>Santiago, Violeta (2021). El derecho al internet no es una garantía universal, sino capitalista. Este País</a:t>
            </a:r>
            <a:endParaRPr lang="es-MX" sz="2400" dirty="0">
              <a:solidFill>
                <a:schemeClr val="accent1"/>
              </a:solidFill>
              <a:latin typeface="Bahnschrift Light SemiCondensed" panose="020B0502040204020203" pitchFamily="34" charset="0"/>
            </a:endParaRPr>
          </a:p>
          <a:p>
            <a:r>
              <a:rPr lang="es-MX" sz="2400" dirty="0">
                <a:solidFill>
                  <a:schemeClr val="accent1"/>
                </a:solidFill>
                <a:latin typeface="Bahnschrift Light SemiCondensed" panose="020B0502040204020203" pitchFamily="34" charset="0"/>
              </a:rPr>
              <a:t>Suárez Moreno, M. F. (2011). </a:t>
            </a:r>
            <a:r>
              <a:rPr lang="es-MX" sz="2400" dirty="0" err="1">
                <a:solidFill>
                  <a:schemeClr val="accent1"/>
                </a:solidFill>
                <a:latin typeface="Bahnschrift Light SemiCondensed" panose="020B0502040204020203" pitchFamily="34" charset="0"/>
              </a:rPr>
              <a:t>Cibergeografía</a:t>
            </a:r>
            <a:r>
              <a:rPr lang="es-MX" sz="2400" dirty="0">
                <a:solidFill>
                  <a:schemeClr val="accent1"/>
                </a:solidFill>
                <a:latin typeface="Bahnschrift Light SemiCondensed" panose="020B0502040204020203" pitchFamily="34" charset="0"/>
              </a:rPr>
              <a:t>. Perspectiva Geográfica, 1(5), 124–138.</a:t>
            </a:r>
          </a:p>
        </p:txBody>
      </p:sp>
    </p:spTree>
    <p:extLst>
      <p:ext uri="{BB962C8B-B14F-4D97-AF65-F5344CB8AC3E}">
        <p14:creationId xmlns:p14="http://schemas.microsoft.com/office/powerpoint/2010/main" val="650341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3">
            <a:extLst>
              <a:ext uri="{FF2B5EF4-FFF2-40B4-BE49-F238E27FC236}">
                <a16:creationId xmlns:a16="http://schemas.microsoft.com/office/drawing/2014/main" id="{F8F05B8F-7194-456A-BBFF-A7DEC7AC8784}"/>
              </a:ext>
            </a:extLst>
          </p:cNvPr>
          <p:cNvPicPr>
            <a:picLocks noChangeAspect="1"/>
          </p:cNvPicPr>
          <p:nvPr/>
        </p:nvPicPr>
        <p:blipFill rotWithShape="1">
          <a:blip r:embed="rId2"/>
          <a:srcRect t="6874" r="-3" b="6873"/>
          <a:stretch/>
        </p:blipFill>
        <p:spPr>
          <a:xfrm>
            <a:off x="756782" y="736847"/>
            <a:ext cx="4738124" cy="511350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34" name="Group 33">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5" name="Freeform: Shape 3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6" name="Freeform: Shape 3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Marcador de contenido 2">
            <a:extLst>
              <a:ext uri="{FF2B5EF4-FFF2-40B4-BE49-F238E27FC236}">
                <a16:creationId xmlns:a16="http://schemas.microsoft.com/office/drawing/2014/main" id="{82298414-1122-48E0-B4AA-8D65177A2F4E}"/>
              </a:ext>
            </a:extLst>
          </p:cNvPr>
          <p:cNvSpPr>
            <a:spLocks noGrp="1"/>
          </p:cNvSpPr>
          <p:nvPr>
            <p:ph idx="1"/>
          </p:nvPr>
        </p:nvSpPr>
        <p:spPr>
          <a:xfrm>
            <a:off x="6096000" y="956517"/>
            <a:ext cx="5217173" cy="4351338"/>
          </a:xfrm>
        </p:spPr>
        <p:txBody>
          <a:bodyPr>
            <a:normAutofit/>
          </a:bodyPr>
          <a:lstStyle/>
          <a:p>
            <a:pPr marL="0" indent="0">
              <a:buNone/>
            </a:pPr>
            <a:r>
              <a:rPr lang="es-ES" sz="2600" dirty="0">
                <a:solidFill>
                  <a:schemeClr val="bg1"/>
                </a:solidFill>
                <a:latin typeface="Bahnschrift Light SemiCondensed" panose="020B0502040204020203" pitchFamily="34" charset="0"/>
              </a:rPr>
              <a:t>John Snow, físico que desarrolló la anestesia, no creía que la enfermedad se causaba por la contaminación nociva del aire. Planteó la hipótesis de que el cólera se propaga por un agente en el agua contaminada.</a:t>
            </a:r>
          </a:p>
          <a:p>
            <a:pPr marL="0" indent="0">
              <a:buNone/>
            </a:pPr>
            <a:endParaRPr lang="es-ES" sz="2600" dirty="0">
              <a:solidFill>
                <a:schemeClr val="bg1"/>
              </a:solidFill>
              <a:latin typeface="Bahnschrift Light SemiCondensed" panose="020B0502040204020203" pitchFamily="34" charset="0"/>
            </a:endParaRPr>
          </a:p>
          <a:p>
            <a:pPr marL="0" indent="0">
              <a:buNone/>
            </a:pPr>
            <a:r>
              <a:rPr lang="es-ES" sz="2600" dirty="0">
                <a:solidFill>
                  <a:schemeClr val="bg1"/>
                </a:solidFill>
                <a:latin typeface="Bahnschrift Light SemiCondensed" panose="020B0502040204020203" pitchFamily="34" charset="0"/>
              </a:rPr>
              <a:t>En el colapso de Broad Street, Snow identificó la fuente del brote: la bomba de agua pública en Broad Street.</a:t>
            </a:r>
            <a:endParaRPr lang="es-MX" sz="2600" dirty="0">
              <a:solidFill>
                <a:schemeClr val="bg1"/>
              </a:solidFill>
              <a:latin typeface="Bahnschrift Light SemiCondensed" panose="020B0502040204020203" pitchFamily="34" charset="0"/>
            </a:endParaRPr>
          </a:p>
        </p:txBody>
      </p:sp>
      <p:grpSp>
        <p:nvGrpSpPr>
          <p:cNvPr id="3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4567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Marcador de contenido 3" descr="Diagrama, Dibujo de ingeniería&#10;&#10;Descripción generada automáticamente">
            <a:extLst>
              <a:ext uri="{FF2B5EF4-FFF2-40B4-BE49-F238E27FC236}">
                <a16:creationId xmlns:a16="http://schemas.microsoft.com/office/drawing/2014/main" id="{D92388A9-F379-4D39-9D78-21FBA27DCF3F}"/>
              </a:ext>
            </a:extLst>
          </p:cNvPr>
          <p:cNvPicPr/>
          <p:nvPr/>
        </p:nvPicPr>
        <p:blipFill rotWithShape="1">
          <a:blip r:embed="rId2"/>
          <a:srcRect r="3290" b="2"/>
          <a:stretch/>
        </p:blipFill>
        <p:spPr>
          <a:xfrm>
            <a:off x="2669559" y="3104706"/>
            <a:ext cx="3647770" cy="3148262"/>
          </a:xfrm>
          <a:prstGeom prst="rect">
            <a:avLst/>
          </a:prstGeom>
        </p:spPr>
      </p:pic>
      <p:grpSp>
        <p:nvGrpSpPr>
          <p:cNvPr id="26" name="Group 25">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27" name="Rectangle 26">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EC3D7BA-E709-45AF-8E67-E85A821D8B33}"/>
              </a:ext>
            </a:extLst>
          </p:cNvPr>
          <p:cNvSpPr>
            <a:spLocks noGrp="1"/>
          </p:cNvSpPr>
          <p:nvPr>
            <p:ph type="title"/>
          </p:nvPr>
        </p:nvSpPr>
        <p:spPr>
          <a:xfrm>
            <a:off x="740584" y="859808"/>
            <a:ext cx="3543197" cy="2878986"/>
          </a:xfrm>
        </p:spPr>
        <p:txBody>
          <a:bodyPr>
            <a:normAutofit/>
          </a:bodyPr>
          <a:lstStyle/>
          <a:p>
            <a:pPr algn="ctr"/>
            <a:r>
              <a:rPr lang="es-MX">
                <a:solidFill>
                  <a:schemeClr val="bg1"/>
                </a:solidFill>
                <a:latin typeface="Bahnschrift Light SemiCondensed" panose="020B0502040204020203" pitchFamily="34" charset="0"/>
              </a:rPr>
              <a:t>¿Qué es analizar el espacio?</a:t>
            </a:r>
          </a:p>
        </p:txBody>
      </p:sp>
      <p:grpSp>
        <p:nvGrpSpPr>
          <p:cNvPr id="32"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33" name="Freeform: Shape 32">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7"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48" name="Freeform: Shape 47">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Marcador de contenido 2">
            <a:extLst>
              <a:ext uri="{FF2B5EF4-FFF2-40B4-BE49-F238E27FC236}">
                <a16:creationId xmlns:a16="http://schemas.microsoft.com/office/drawing/2014/main" id="{EDFD1273-83FD-4C39-9EE1-12366FB1EB71}"/>
              </a:ext>
            </a:extLst>
          </p:cNvPr>
          <p:cNvSpPr>
            <a:spLocks noGrp="1"/>
          </p:cNvSpPr>
          <p:nvPr>
            <p:ph idx="1"/>
          </p:nvPr>
        </p:nvSpPr>
        <p:spPr>
          <a:xfrm>
            <a:off x="6573096" y="1348415"/>
            <a:ext cx="5257530" cy="4442786"/>
          </a:xfrm>
        </p:spPr>
        <p:txBody>
          <a:bodyPr>
            <a:normAutofit/>
          </a:bodyPr>
          <a:lstStyle/>
          <a:p>
            <a:pPr marL="0" indent="0">
              <a:buNone/>
            </a:pPr>
            <a:r>
              <a:rPr lang="es-ES" dirty="0">
                <a:solidFill>
                  <a:schemeClr val="bg1"/>
                </a:solidFill>
                <a:latin typeface="Bahnschrift Light SemiCondensed" panose="020B0502040204020203" pitchFamily="34" charset="0"/>
              </a:rPr>
              <a:t>Snow utilizó un mapa de puntos para ilustrar cómo se distribuyeron los casos de cólera alrededor de esta bomba.</a:t>
            </a:r>
          </a:p>
          <a:p>
            <a:pPr marL="0" indent="0">
              <a:buNone/>
            </a:pPr>
            <a:endParaRPr lang="es-ES" dirty="0">
              <a:solidFill>
                <a:schemeClr val="bg1"/>
              </a:solidFill>
              <a:latin typeface="Bahnschrift Light SemiCondensed" panose="020B0502040204020203" pitchFamily="34" charset="0"/>
            </a:endParaRPr>
          </a:p>
          <a:p>
            <a:pPr marL="0" indent="0">
              <a:buNone/>
            </a:pPr>
            <a:r>
              <a:rPr lang="es-ES" dirty="0">
                <a:solidFill>
                  <a:schemeClr val="bg1"/>
                </a:solidFill>
                <a:latin typeface="Bahnschrift Light SemiCondensed" panose="020B0502040204020203" pitchFamily="34" charset="0"/>
              </a:rPr>
              <a:t>Las áreas de la ciudad donde la fuente de agua más cercana era la bomba de Broad Street, tenían la mayor incidencia de casos de cólera.</a:t>
            </a:r>
            <a:endParaRPr lang="es-MX" dirty="0">
              <a:solidFill>
                <a:schemeClr val="bg1"/>
              </a:solidFill>
              <a:latin typeface="Bahnschrift Light SemiCondensed" panose="020B0502040204020203" pitchFamily="34" charset="0"/>
            </a:endParaRPr>
          </a:p>
        </p:txBody>
      </p:sp>
    </p:spTree>
    <p:extLst>
      <p:ext uri="{BB962C8B-B14F-4D97-AF65-F5344CB8AC3E}">
        <p14:creationId xmlns:p14="http://schemas.microsoft.com/office/powerpoint/2010/main" val="322935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282DB0FB-61C1-4605-875D-56AFB444CD7C}"/>
              </a:ext>
            </a:extLst>
          </p:cNvPr>
          <p:cNvPicPr>
            <a:picLocks noChangeAspect="1"/>
          </p:cNvPicPr>
          <p:nvPr/>
        </p:nvPicPr>
        <p:blipFill rotWithShape="1">
          <a:blip r:embed="rId2"/>
          <a:srcRect t="3957" r="24526" b="4893"/>
          <a:stretch/>
        </p:blipFill>
        <p:spPr>
          <a:xfrm>
            <a:off x="3729228" y="0"/>
            <a:ext cx="8669532" cy="6857990"/>
          </a:xfrm>
          <a:prstGeom prst="rect">
            <a:avLst/>
          </a:prstGeom>
        </p:spPr>
      </p:pic>
      <p:sp>
        <p:nvSpPr>
          <p:cNvPr id="23" name="Rectangle 2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8776BAF-56B0-436A-924C-E8D2F51292C8}"/>
              </a:ext>
            </a:extLst>
          </p:cNvPr>
          <p:cNvSpPr>
            <a:spLocks noGrp="1"/>
          </p:cNvSpPr>
          <p:nvPr>
            <p:ph type="title"/>
          </p:nvPr>
        </p:nvSpPr>
        <p:spPr>
          <a:xfrm>
            <a:off x="371094" y="1161288"/>
            <a:ext cx="3438144" cy="1124712"/>
          </a:xfrm>
        </p:spPr>
        <p:txBody>
          <a:bodyPr anchor="b">
            <a:normAutofit fontScale="90000"/>
          </a:bodyPr>
          <a:lstStyle/>
          <a:p>
            <a:r>
              <a:rPr lang="es-ES" sz="4000" dirty="0">
                <a:latin typeface="Bahnschrift Light Condensed" panose="020B0502040204020203" pitchFamily="34" charset="0"/>
              </a:rPr>
              <a:t>Elementos sobre el análisis del espacio</a:t>
            </a:r>
            <a:endParaRPr lang="es-MX" sz="4000" dirty="0">
              <a:latin typeface="Bahnschrift Light Condensed" panose="020B0502040204020203" pitchFamily="34" charset="0"/>
            </a:endParaRPr>
          </a:p>
        </p:txBody>
      </p:sp>
      <p:sp>
        <p:nvSpPr>
          <p:cNvPr id="25"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Marcador de contenido 2">
            <a:extLst>
              <a:ext uri="{FF2B5EF4-FFF2-40B4-BE49-F238E27FC236}">
                <a16:creationId xmlns:a16="http://schemas.microsoft.com/office/drawing/2014/main" id="{622A8477-7BF8-48E7-A604-486F15E864A6}"/>
              </a:ext>
            </a:extLst>
          </p:cNvPr>
          <p:cNvSpPr>
            <a:spLocks noGrp="1"/>
          </p:cNvSpPr>
          <p:nvPr>
            <p:ph idx="1"/>
          </p:nvPr>
        </p:nvSpPr>
        <p:spPr>
          <a:xfrm>
            <a:off x="371094" y="2718054"/>
            <a:ext cx="6601206" cy="3207258"/>
          </a:xfrm>
        </p:spPr>
        <p:txBody>
          <a:bodyPr anchor="t">
            <a:normAutofit fontScale="92500" lnSpcReduction="10000"/>
          </a:bodyPr>
          <a:lstStyle/>
          <a:p>
            <a:pPr marL="0" indent="0">
              <a:buNone/>
            </a:pPr>
            <a:r>
              <a:rPr lang="es-ES" sz="2400" dirty="0">
                <a:latin typeface="Bahnschrift Light SemiCondensed" panose="020B0502040204020203" pitchFamily="34" charset="0"/>
              </a:rPr>
              <a:t>Adicional al mapa, Snow  utilizó estadísticas para ilustrar la conexión entre la calidad de la fuente de agua y los casos de cólera.</a:t>
            </a:r>
          </a:p>
          <a:p>
            <a:pPr marL="0" indent="0">
              <a:buNone/>
            </a:pPr>
            <a:endParaRPr lang="es-ES" dirty="0">
              <a:latin typeface="Bahnschrift Light SemiCondensed" panose="020B0502040204020203" pitchFamily="34" charset="0"/>
            </a:endParaRPr>
          </a:p>
          <a:p>
            <a:pPr marL="0" indent="0">
              <a:buNone/>
            </a:pPr>
            <a:r>
              <a:rPr lang="es-MX" b="1" dirty="0">
                <a:latin typeface="Bahnschrift Light SemiCondensed" panose="020B0502040204020203" pitchFamily="34" charset="0"/>
              </a:rPr>
              <a:t>Elementos usados en el descubrimiento:</a:t>
            </a:r>
          </a:p>
          <a:p>
            <a:r>
              <a:rPr lang="es-MX" b="1" dirty="0">
                <a:latin typeface="Bahnschrift Light SemiCondensed" panose="020B0502040204020203" pitchFamily="34" charset="0"/>
              </a:rPr>
              <a:t>Representaciones del espacio (Mapa)</a:t>
            </a:r>
          </a:p>
          <a:p>
            <a:r>
              <a:rPr lang="es-MX" b="1" dirty="0">
                <a:latin typeface="Bahnschrift Light SemiCondensed" panose="020B0502040204020203" pitchFamily="34" charset="0"/>
              </a:rPr>
              <a:t>Distribución del fenómeno (Mapeo de casos)</a:t>
            </a:r>
          </a:p>
          <a:p>
            <a:r>
              <a:rPr lang="es-MX" b="1" dirty="0">
                <a:latin typeface="Bahnschrift Light SemiCondensed" panose="020B0502040204020203" pitchFamily="34" charset="0"/>
              </a:rPr>
              <a:t>Estadística </a:t>
            </a:r>
          </a:p>
        </p:txBody>
      </p:sp>
    </p:spTree>
    <p:extLst>
      <p:ext uri="{BB962C8B-B14F-4D97-AF65-F5344CB8AC3E}">
        <p14:creationId xmlns:p14="http://schemas.microsoft.com/office/powerpoint/2010/main" val="5122363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F050A-7582-437C-B1F8-2F3B07E84383}"/>
              </a:ext>
            </a:extLst>
          </p:cNvPr>
          <p:cNvSpPr>
            <a:spLocks noGrp="1"/>
          </p:cNvSpPr>
          <p:nvPr>
            <p:ph type="title"/>
          </p:nvPr>
        </p:nvSpPr>
        <p:spPr>
          <a:xfrm>
            <a:off x="278343" y="227805"/>
            <a:ext cx="10515600" cy="934245"/>
          </a:xfrm>
        </p:spPr>
        <p:txBody>
          <a:bodyPr/>
          <a:lstStyle/>
          <a:p>
            <a:r>
              <a:rPr lang="es-MX" dirty="0">
                <a:solidFill>
                  <a:schemeClr val="bg1"/>
                </a:solidFill>
                <a:latin typeface="Bahnschrift Light Condensed" panose="020B0502040204020203" pitchFamily="34" charset="0"/>
              </a:rPr>
              <a:t>Distribución de casos de COVID-19</a:t>
            </a:r>
          </a:p>
        </p:txBody>
      </p:sp>
      <p:pic>
        <p:nvPicPr>
          <p:cNvPr id="4" name="Marcador de contenido 3">
            <a:extLst>
              <a:ext uri="{FF2B5EF4-FFF2-40B4-BE49-F238E27FC236}">
                <a16:creationId xmlns:a16="http://schemas.microsoft.com/office/drawing/2014/main" id="{D0403B38-5007-4A5D-BFBF-1835942CC7E7}"/>
              </a:ext>
            </a:extLst>
          </p:cNvPr>
          <p:cNvPicPr>
            <a:picLocks noGrp="1" noChangeAspect="1"/>
          </p:cNvPicPr>
          <p:nvPr>
            <p:ph idx="1"/>
          </p:nvPr>
        </p:nvPicPr>
        <p:blipFill rotWithShape="1">
          <a:blip r:embed="rId2"/>
          <a:srcRect r="27123"/>
          <a:stretch/>
        </p:blipFill>
        <p:spPr>
          <a:xfrm>
            <a:off x="1290494" y="1162050"/>
            <a:ext cx="8491297" cy="5047992"/>
          </a:xfrm>
          <a:prstGeom prst="rect">
            <a:avLst/>
          </a:prstGeom>
        </p:spPr>
      </p:pic>
      <p:sp>
        <p:nvSpPr>
          <p:cNvPr id="5" name="CuadroTexto 4">
            <a:extLst>
              <a:ext uri="{FF2B5EF4-FFF2-40B4-BE49-F238E27FC236}">
                <a16:creationId xmlns:a16="http://schemas.microsoft.com/office/drawing/2014/main" id="{40658180-5B10-4E24-B984-826AC88B20E1}"/>
              </a:ext>
            </a:extLst>
          </p:cNvPr>
          <p:cNvSpPr txBox="1"/>
          <p:nvPr/>
        </p:nvSpPr>
        <p:spPr>
          <a:xfrm>
            <a:off x="6317193" y="6260863"/>
            <a:ext cx="5017557" cy="369332"/>
          </a:xfrm>
          <a:prstGeom prst="rect">
            <a:avLst/>
          </a:prstGeom>
          <a:noFill/>
        </p:spPr>
        <p:txBody>
          <a:bodyPr wrap="square" rtlCol="0">
            <a:spAutoFit/>
          </a:bodyPr>
          <a:lstStyle/>
          <a:p>
            <a:r>
              <a:rPr lang="es-MX" dirty="0">
                <a:solidFill>
                  <a:schemeClr val="bg1"/>
                </a:solidFill>
                <a:latin typeface="Bahnschrift Light Condensed" panose="020B0502040204020203" pitchFamily="34" charset="0"/>
              </a:rPr>
              <a:t>Fuente: https://coronavirus.jhu.edu/map.html</a:t>
            </a:r>
          </a:p>
        </p:txBody>
      </p:sp>
    </p:spTree>
    <p:extLst>
      <p:ext uri="{BB962C8B-B14F-4D97-AF65-F5344CB8AC3E}">
        <p14:creationId xmlns:p14="http://schemas.microsoft.com/office/powerpoint/2010/main" val="100018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BC340B-9CB5-4798-8E3D-785248710C71}"/>
              </a:ext>
            </a:extLst>
          </p:cNvPr>
          <p:cNvSpPr>
            <a:spLocks noGrp="1"/>
          </p:cNvSpPr>
          <p:nvPr>
            <p:ph type="title"/>
          </p:nvPr>
        </p:nvSpPr>
        <p:spPr>
          <a:xfrm>
            <a:off x="7504338" y="176480"/>
            <a:ext cx="4391025" cy="1323439"/>
          </a:xfrm>
        </p:spPr>
        <p:txBody>
          <a:bodyPr vert="horz" lIns="91440" tIns="45720" rIns="91440" bIns="45720" rtlCol="0" anchor="t">
            <a:normAutofit/>
          </a:bodyPr>
          <a:lstStyle/>
          <a:p>
            <a:r>
              <a:rPr lang="es-MX" sz="4000" kern="1200" dirty="0">
                <a:solidFill>
                  <a:schemeClr val="bg1"/>
                </a:solidFill>
                <a:latin typeface="Bahnschrift Light SemiCondensed" panose="020B0502040204020203" pitchFamily="34" charset="0"/>
              </a:rPr>
              <a:t>Libertad de prensa en todo el mundo </a:t>
            </a:r>
          </a:p>
        </p:txBody>
      </p:sp>
      <p:pic>
        <p:nvPicPr>
          <p:cNvPr id="5" name="Marcador de contenido 4">
            <a:extLst>
              <a:ext uri="{FF2B5EF4-FFF2-40B4-BE49-F238E27FC236}">
                <a16:creationId xmlns:a16="http://schemas.microsoft.com/office/drawing/2014/main" id="{F9298689-BFA3-488B-9541-DE9FEC2ADCF0}"/>
              </a:ext>
            </a:extLst>
          </p:cNvPr>
          <p:cNvPicPr>
            <a:picLocks noGrp="1" noChangeAspect="1"/>
          </p:cNvPicPr>
          <p:nvPr>
            <p:ph idx="1"/>
          </p:nvPr>
        </p:nvPicPr>
        <p:blipFill rotWithShape="1">
          <a:blip r:embed="rId2"/>
          <a:srcRect l="1107" t="1478" r="723" b="1853"/>
          <a:stretch/>
        </p:blipFill>
        <p:spPr>
          <a:xfrm>
            <a:off x="296637" y="1442549"/>
            <a:ext cx="8237500" cy="5089999"/>
          </a:xfrm>
          <a:prstGeom prst="rect">
            <a:avLst/>
          </a:prstGeom>
        </p:spPr>
      </p:pic>
      <p:sp>
        <p:nvSpPr>
          <p:cNvPr id="6" name="CuadroTexto 5">
            <a:extLst>
              <a:ext uri="{FF2B5EF4-FFF2-40B4-BE49-F238E27FC236}">
                <a16:creationId xmlns:a16="http://schemas.microsoft.com/office/drawing/2014/main" id="{8F8D690B-3614-4D99-9835-AE976CCE122E}"/>
              </a:ext>
            </a:extLst>
          </p:cNvPr>
          <p:cNvSpPr txBox="1"/>
          <p:nvPr/>
        </p:nvSpPr>
        <p:spPr>
          <a:xfrm>
            <a:off x="8670312" y="5939013"/>
            <a:ext cx="2816678" cy="650905"/>
          </a:xfrm>
          <a:prstGeom prst="rect">
            <a:avLst/>
          </a:prstGeom>
        </p:spPr>
        <p:txBody>
          <a:bodyPr vert="horz" lIns="91440" tIns="45720" rIns="91440" bIns="45720" rtlCol="0">
            <a:normAutofit/>
          </a:bodyPr>
          <a:lstStyle/>
          <a:p>
            <a:pPr>
              <a:lnSpc>
                <a:spcPct val="90000"/>
              </a:lnSpc>
              <a:spcAft>
                <a:spcPts val="600"/>
              </a:spcAft>
            </a:pPr>
            <a:r>
              <a:rPr lang="en-US" sz="1400" dirty="0">
                <a:solidFill>
                  <a:schemeClr val="bg1">
                    <a:alpha val="80000"/>
                  </a:schemeClr>
                </a:solidFill>
                <a:latin typeface="Bahnschrift Light SemiCondensed" panose="020B0502040204020203" pitchFamily="34" charset="0"/>
              </a:rPr>
              <a:t>Fuente: Reporters Without Borders</a:t>
            </a:r>
          </a:p>
          <a:p>
            <a:pPr>
              <a:lnSpc>
                <a:spcPct val="90000"/>
              </a:lnSpc>
              <a:spcAft>
                <a:spcPts val="600"/>
              </a:spcAft>
            </a:pPr>
            <a:r>
              <a:rPr lang="en-US" sz="1400" dirty="0">
                <a:solidFill>
                  <a:schemeClr val="bg1">
                    <a:alpha val="80000"/>
                  </a:schemeClr>
                </a:solidFill>
                <a:latin typeface="Bahnschrift Light SemiCondensed" panose="020B0502040204020203" pitchFamily="34" charset="0"/>
              </a:rPr>
              <a:t>https://rsf.org/en/ranking</a:t>
            </a:r>
          </a:p>
        </p:txBody>
      </p:sp>
    </p:spTree>
    <p:extLst>
      <p:ext uri="{BB962C8B-B14F-4D97-AF65-F5344CB8AC3E}">
        <p14:creationId xmlns:p14="http://schemas.microsoft.com/office/powerpoint/2010/main" val="3121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EECBC5-64A6-4B52-AEC9-24D05B9B5135}"/>
              </a:ext>
            </a:extLst>
          </p:cNvPr>
          <p:cNvSpPr>
            <a:spLocks noGrp="1"/>
          </p:cNvSpPr>
          <p:nvPr>
            <p:ph type="title"/>
          </p:nvPr>
        </p:nvSpPr>
        <p:spPr>
          <a:xfrm>
            <a:off x="7515790" y="140385"/>
            <a:ext cx="4391025" cy="1323439"/>
          </a:xfrm>
        </p:spPr>
        <p:txBody>
          <a:bodyPr vert="horz" lIns="91440" tIns="45720" rIns="91440" bIns="45720" rtlCol="0" anchor="t">
            <a:normAutofit/>
          </a:bodyPr>
          <a:lstStyle/>
          <a:p>
            <a:r>
              <a:rPr lang="es-MX" sz="4000" kern="1200" dirty="0" err="1">
                <a:solidFill>
                  <a:schemeClr val="bg1"/>
                </a:solidFill>
                <a:latin typeface="Bahnschrift Light SemiCondensed" panose="020B0502040204020203" pitchFamily="34" charset="0"/>
              </a:rPr>
              <a:t>Átlas</a:t>
            </a:r>
            <a:r>
              <a:rPr lang="es-MX" sz="4000" kern="1200" dirty="0">
                <a:solidFill>
                  <a:schemeClr val="bg1"/>
                </a:solidFill>
                <a:latin typeface="Bahnschrift Light SemiCondensed" panose="020B0502040204020203" pitchFamily="34" charset="0"/>
              </a:rPr>
              <a:t> de los pueblos indígenas de México</a:t>
            </a:r>
          </a:p>
        </p:txBody>
      </p:sp>
      <p:pic>
        <p:nvPicPr>
          <p:cNvPr id="5" name="Marcador de contenido 4">
            <a:extLst>
              <a:ext uri="{FF2B5EF4-FFF2-40B4-BE49-F238E27FC236}">
                <a16:creationId xmlns:a16="http://schemas.microsoft.com/office/drawing/2014/main" id="{1C266D78-E245-4AF3-ACF9-C926F809404E}"/>
              </a:ext>
            </a:extLst>
          </p:cNvPr>
          <p:cNvPicPr>
            <a:picLocks noGrp="1" noChangeAspect="1"/>
          </p:cNvPicPr>
          <p:nvPr>
            <p:ph idx="1"/>
          </p:nvPr>
        </p:nvPicPr>
        <p:blipFill>
          <a:blip r:embed="rId2"/>
          <a:stretch>
            <a:fillRect/>
          </a:stretch>
        </p:blipFill>
        <p:spPr>
          <a:xfrm>
            <a:off x="394946" y="1463824"/>
            <a:ext cx="8302224" cy="5142793"/>
          </a:xfrm>
          <a:prstGeom prst="rect">
            <a:avLst/>
          </a:prstGeom>
        </p:spPr>
      </p:pic>
      <p:sp>
        <p:nvSpPr>
          <p:cNvPr id="7" name="CuadroTexto 6">
            <a:extLst>
              <a:ext uri="{FF2B5EF4-FFF2-40B4-BE49-F238E27FC236}">
                <a16:creationId xmlns:a16="http://schemas.microsoft.com/office/drawing/2014/main" id="{FFEB85B0-10FE-4424-A9A8-B9B6C6926A58}"/>
              </a:ext>
            </a:extLst>
          </p:cNvPr>
          <p:cNvSpPr txBox="1"/>
          <p:nvPr/>
        </p:nvSpPr>
        <p:spPr>
          <a:xfrm>
            <a:off x="8982354" y="5523210"/>
            <a:ext cx="2814700" cy="1083407"/>
          </a:xfrm>
          <a:prstGeom prst="rect">
            <a:avLst/>
          </a:prstGeom>
        </p:spPr>
        <p:txBody>
          <a:bodyPr vert="horz" lIns="91440" tIns="45720" rIns="91440" bIns="45720" rtlCol="0">
            <a:normAutofit/>
          </a:bodyPr>
          <a:lstStyle/>
          <a:p>
            <a:pPr>
              <a:lnSpc>
                <a:spcPct val="90000"/>
              </a:lnSpc>
              <a:spcAft>
                <a:spcPts val="600"/>
              </a:spcAft>
            </a:pPr>
            <a:r>
              <a:rPr lang="es-MX" sz="1200" dirty="0">
                <a:solidFill>
                  <a:schemeClr val="bg1">
                    <a:alpha val="80000"/>
                  </a:schemeClr>
                </a:solidFill>
                <a:latin typeface="Bahnschrift Light SemiCondensed" panose="020B0502040204020203" pitchFamily="34" charset="0"/>
              </a:rPr>
              <a:t>Fuente: Comisión Nacional para el desarrollo de los Pueblos Indígenas</a:t>
            </a:r>
          </a:p>
          <a:p>
            <a:pPr>
              <a:lnSpc>
                <a:spcPct val="90000"/>
              </a:lnSpc>
              <a:spcAft>
                <a:spcPts val="600"/>
              </a:spcAft>
            </a:pPr>
            <a:r>
              <a:rPr lang="es-MX" sz="1200" dirty="0">
                <a:solidFill>
                  <a:schemeClr val="bg1">
                    <a:alpha val="80000"/>
                  </a:schemeClr>
                </a:solidFill>
                <a:latin typeface="Bahnschrift Light SemiCondensed" panose="020B0502040204020203" pitchFamily="34" charset="0"/>
              </a:rPr>
              <a:t>http://atlas.inpi.gob.mx/distribucion-por-entidad-federativa/</a:t>
            </a:r>
          </a:p>
        </p:txBody>
      </p:sp>
    </p:spTree>
    <p:extLst>
      <p:ext uri="{BB962C8B-B14F-4D97-AF65-F5344CB8AC3E}">
        <p14:creationId xmlns:p14="http://schemas.microsoft.com/office/powerpoint/2010/main" val="575235762"/>
      </p:ext>
    </p:extLst>
  </p:cSld>
  <p:clrMapOvr>
    <a:masterClrMapping/>
  </p:clrMapOvr>
</p:sld>
</file>

<file path=ppt/theme/theme1.xml><?xml version="1.0" encoding="utf-8"?>
<a:theme xmlns:a="http://schemas.openxmlformats.org/drawingml/2006/main" name="Tema de Offic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4012</TotalTime>
  <Words>1678</Words>
  <Application>Microsoft Office PowerPoint</Application>
  <PresentationFormat>Panorámica</PresentationFormat>
  <Paragraphs>192</Paragraphs>
  <Slides>35</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35</vt:i4>
      </vt:variant>
    </vt:vector>
  </HeadingPairs>
  <TitlesOfParts>
    <vt:vector size="43" baseType="lpstr">
      <vt:lpstr>Arial</vt:lpstr>
      <vt:lpstr>Bahnschrift Light Condensed</vt:lpstr>
      <vt:lpstr>Bahnschrift Light SemiCondensed</vt:lpstr>
      <vt:lpstr>Bahnschrift SemiLight SemiConde</vt:lpstr>
      <vt:lpstr>Calibri</vt:lpstr>
      <vt:lpstr>Calibri Light</vt:lpstr>
      <vt:lpstr>Times New Roman</vt:lpstr>
      <vt:lpstr>Tema de Office</vt:lpstr>
      <vt:lpstr>Análisis espacial del acceso a la cultura e internet</vt:lpstr>
      <vt:lpstr>Temario</vt:lpstr>
      <vt:lpstr>¿Qué es analizar el espacio?</vt:lpstr>
      <vt:lpstr>Presentación de PowerPoint</vt:lpstr>
      <vt:lpstr>¿Qué es analizar el espacio?</vt:lpstr>
      <vt:lpstr>Elementos sobre el análisis del espacio</vt:lpstr>
      <vt:lpstr>Distribución de casos de COVID-19</vt:lpstr>
      <vt:lpstr>Libertad de prensa en todo el mundo </vt:lpstr>
      <vt:lpstr>Átlas de los pueblos indígenas de México</vt:lpstr>
      <vt:lpstr>4 formas de dividir a África</vt:lpstr>
      <vt:lpstr>Análisis espacial</vt:lpstr>
      <vt:lpstr>Análisis espacial</vt:lpstr>
      <vt:lpstr>Algunas técnicas de análisis espacial </vt:lpstr>
      <vt:lpstr>Sistemas de Información Geográfica</vt:lpstr>
      <vt:lpstr>Hitos en el desarrollo de los SIG</vt:lpstr>
      <vt:lpstr>Sistemas de Información Geográfica (SIG)</vt:lpstr>
      <vt:lpstr>Tipos de representación espacial</vt:lpstr>
      <vt:lpstr>Tipos de representación espacial</vt:lpstr>
      <vt:lpstr>Acceso a espacios culturales y digitales</vt:lpstr>
      <vt:lpstr>Cultura y espacios culturales</vt:lpstr>
      <vt:lpstr>Cultura y espacios culturales</vt:lpstr>
      <vt:lpstr>Rasgo que define al comportamiento espacial de las actividades ligadas al sector cultural</vt:lpstr>
      <vt:lpstr>Presentación de PowerPoint</vt:lpstr>
      <vt:lpstr>Problemáticas que se pueden resolver con ayuda del análisis espacial</vt:lpstr>
      <vt:lpstr>¿Qué ocurre con el internet y las herramientas que nos permiten ingresar a espacios digitales?</vt:lpstr>
      <vt:lpstr>Problemáticas que se pueden abordar</vt:lpstr>
      <vt:lpstr>Fusión telecomunicaciones-geografía-computación</vt:lpstr>
      <vt:lpstr>Mapeo con QGis</vt:lpstr>
      <vt:lpstr>Software  QGis</vt:lpstr>
      <vt:lpstr>Links importantes</vt:lpstr>
      <vt:lpstr>Instalación</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espacial del acceso a la cultura e internet</dc:title>
  <dc:creator>Itza Akari Olguín Zúñiga</dc:creator>
  <cp:lastModifiedBy>OLGUIN ZUÑIGA ITZA AKARI</cp:lastModifiedBy>
  <cp:revision>39</cp:revision>
  <dcterms:created xsi:type="dcterms:W3CDTF">2021-08-25T22:55:13Z</dcterms:created>
  <dcterms:modified xsi:type="dcterms:W3CDTF">2021-09-08T20:53:55Z</dcterms:modified>
</cp:coreProperties>
</file>